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embeddedFontLst>
    <p:embeddedFont>
      <p:font typeface="Calibri" panose="020F0502020204030204" pitchFamily="34" charset="0"/>
      <p:regular r:id="rId22"/>
      <p:bold r:id="rId23"/>
      <p:italic r:id="rId24"/>
      <p:boldItalic r:id="rId25"/>
    </p:embeddedFont>
    <p:embeddedFont>
      <p:font typeface="Lato" panose="020F0502020204030203" pitchFamily="34" charset="77"/>
      <p:regular r:id="rId26"/>
      <p:bold r:id="rId27"/>
      <p:italic r:id="rId28"/>
      <p:boldItalic r:id="rId29"/>
    </p:embeddedFont>
    <p:embeddedFont>
      <p:font typeface="Open Sans" panose="020B0606030504020204"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0C0AE8-97D2-44F8-81CE-2A33E24AD99F}">
  <a:tblStyle styleId="{5C0C0AE8-97D2-44F8-81CE-2A33E24AD99F}"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61" d="100"/>
          <a:sy n="161" d="100"/>
        </p:scale>
        <p:origin x="784" y="20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21" Type="http://schemas.openxmlformats.org/officeDocument/2006/relationships/notesMaster" Target="notesMasters/notesMaster1.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b2b7583926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2b2b7583926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b2b7583926_2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2b2b7583926_2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2b2b7583926_2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2b2b7583926_2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b2b7583926_2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2b2b7583926_2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b2b7583926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2b2b7583926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b2b7583926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2b2b7583926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b2b7583926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2b2b7583926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b2b7583926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2b2b7583926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a657f9f754_0_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2a657f9f754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lnSpc>
                <a:spcPct val="115000"/>
              </a:lnSpc>
              <a:spcBef>
                <a:spcPts val="0"/>
              </a:spcBef>
              <a:spcAft>
                <a:spcPts val="1200"/>
              </a:spcAft>
              <a:buNone/>
            </a:pPr>
            <a:endParaRPr sz="1000" i="1">
              <a:solidFill>
                <a:srgbClr val="595959"/>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a657f9f754_0_3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2a657f9f754_0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a657f9f754_0_2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2a657f9f754_0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2b2b7583926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2b2b7583926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Clr>
                <a:schemeClr val="dk1"/>
              </a:buClr>
              <a:buSzPts val="1100"/>
              <a:buFont typeface="Arial"/>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b2b7583926_2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2b2b7583926_2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b2b7583926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2b2b7583926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b2b7583926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2b2b7583926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b2b7583926_0_1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b2b7583926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b2b7583926_2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2b2b7583926_2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b2b7583926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b2b7583926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a:alphaModFix amt="25000"/>
          </a:blip>
          <a:srcRect t="969" r="2572" b="16867"/>
          <a:stretch/>
        </p:blipFill>
        <p:spPr>
          <a:xfrm>
            <a:off x="0" y="0"/>
            <a:ext cx="9144000" cy="5143501"/>
          </a:xfrm>
          <a:prstGeom prst="rect">
            <a:avLst/>
          </a:prstGeom>
          <a:noFill/>
          <a:ln>
            <a:noFill/>
          </a:ln>
        </p:spPr>
      </p:pic>
      <p:sp>
        <p:nvSpPr>
          <p:cNvPr id="11" name="Google Shape;11;p2"/>
          <p:cNvSpPr txBox="1">
            <a:spLocks noGrp="1"/>
          </p:cNvSpPr>
          <p:nvPr>
            <p:ph type="ctrTitle"/>
          </p:nvPr>
        </p:nvSpPr>
        <p:spPr>
          <a:xfrm>
            <a:off x="687725" y="1316438"/>
            <a:ext cx="7797000" cy="1542000"/>
          </a:xfrm>
          <a:prstGeom prst="rect">
            <a:avLst/>
          </a:prstGeom>
        </p:spPr>
        <p:txBody>
          <a:bodyPr spcFirstLastPara="1" wrap="square" lIns="91425" tIns="91425" rIns="91425" bIns="91425" anchor="t" anchorCtr="0">
            <a:normAutofit/>
          </a:bodyPr>
          <a:lstStyle>
            <a:lvl1pPr lvl="0" algn="ctr">
              <a:spcBef>
                <a:spcPts val="0"/>
              </a:spcBef>
              <a:spcAft>
                <a:spcPts val="0"/>
              </a:spcAft>
              <a:buClr>
                <a:srgbClr val="343541"/>
              </a:buClr>
              <a:buSzPts val="4800"/>
              <a:buFont typeface="Calibri"/>
              <a:buNone/>
              <a:defRPr sz="4800">
                <a:solidFill>
                  <a:srgbClr val="343541"/>
                </a:solidFill>
                <a:latin typeface="Calibri"/>
                <a:ea typeface="Calibri"/>
                <a:cs typeface="Calibri"/>
                <a:sym typeface="Calibri"/>
              </a:defRPr>
            </a:lvl1pPr>
            <a:lvl2pPr lvl="1" algn="ctr">
              <a:spcBef>
                <a:spcPts val="0"/>
              </a:spcBef>
              <a:spcAft>
                <a:spcPts val="0"/>
              </a:spcAft>
              <a:buClr>
                <a:srgbClr val="343541"/>
              </a:buClr>
              <a:buSzPts val="4800"/>
              <a:buFont typeface="Calibri"/>
              <a:buNone/>
              <a:defRPr sz="4800">
                <a:solidFill>
                  <a:srgbClr val="343541"/>
                </a:solidFill>
                <a:latin typeface="Calibri"/>
                <a:ea typeface="Calibri"/>
                <a:cs typeface="Calibri"/>
                <a:sym typeface="Calibri"/>
              </a:defRPr>
            </a:lvl2pPr>
            <a:lvl3pPr lvl="2" algn="ctr">
              <a:spcBef>
                <a:spcPts val="0"/>
              </a:spcBef>
              <a:spcAft>
                <a:spcPts val="0"/>
              </a:spcAft>
              <a:buClr>
                <a:srgbClr val="343541"/>
              </a:buClr>
              <a:buSzPts val="4800"/>
              <a:buFont typeface="Calibri"/>
              <a:buNone/>
              <a:defRPr sz="4800">
                <a:solidFill>
                  <a:srgbClr val="343541"/>
                </a:solidFill>
                <a:latin typeface="Calibri"/>
                <a:ea typeface="Calibri"/>
                <a:cs typeface="Calibri"/>
                <a:sym typeface="Calibri"/>
              </a:defRPr>
            </a:lvl3pPr>
            <a:lvl4pPr lvl="3" algn="ctr">
              <a:spcBef>
                <a:spcPts val="0"/>
              </a:spcBef>
              <a:spcAft>
                <a:spcPts val="0"/>
              </a:spcAft>
              <a:buClr>
                <a:srgbClr val="343541"/>
              </a:buClr>
              <a:buSzPts val="4800"/>
              <a:buFont typeface="Calibri"/>
              <a:buNone/>
              <a:defRPr sz="4800">
                <a:solidFill>
                  <a:srgbClr val="343541"/>
                </a:solidFill>
                <a:latin typeface="Calibri"/>
                <a:ea typeface="Calibri"/>
                <a:cs typeface="Calibri"/>
                <a:sym typeface="Calibri"/>
              </a:defRPr>
            </a:lvl4pPr>
            <a:lvl5pPr lvl="4" algn="ctr">
              <a:spcBef>
                <a:spcPts val="0"/>
              </a:spcBef>
              <a:spcAft>
                <a:spcPts val="0"/>
              </a:spcAft>
              <a:buClr>
                <a:srgbClr val="343541"/>
              </a:buClr>
              <a:buSzPts val="4800"/>
              <a:buFont typeface="Calibri"/>
              <a:buNone/>
              <a:defRPr sz="4800">
                <a:solidFill>
                  <a:srgbClr val="343541"/>
                </a:solidFill>
                <a:latin typeface="Calibri"/>
                <a:ea typeface="Calibri"/>
                <a:cs typeface="Calibri"/>
                <a:sym typeface="Calibri"/>
              </a:defRPr>
            </a:lvl5pPr>
            <a:lvl6pPr lvl="5" algn="ctr">
              <a:spcBef>
                <a:spcPts val="0"/>
              </a:spcBef>
              <a:spcAft>
                <a:spcPts val="0"/>
              </a:spcAft>
              <a:buClr>
                <a:srgbClr val="343541"/>
              </a:buClr>
              <a:buSzPts val="4800"/>
              <a:buFont typeface="Calibri"/>
              <a:buNone/>
              <a:defRPr sz="4800">
                <a:solidFill>
                  <a:srgbClr val="343541"/>
                </a:solidFill>
                <a:latin typeface="Calibri"/>
                <a:ea typeface="Calibri"/>
                <a:cs typeface="Calibri"/>
                <a:sym typeface="Calibri"/>
              </a:defRPr>
            </a:lvl6pPr>
            <a:lvl7pPr lvl="6" algn="ctr">
              <a:spcBef>
                <a:spcPts val="0"/>
              </a:spcBef>
              <a:spcAft>
                <a:spcPts val="0"/>
              </a:spcAft>
              <a:buClr>
                <a:srgbClr val="343541"/>
              </a:buClr>
              <a:buSzPts val="4800"/>
              <a:buFont typeface="Calibri"/>
              <a:buNone/>
              <a:defRPr sz="4800">
                <a:solidFill>
                  <a:srgbClr val="343541"/>
                </a:solidFill>
                <a:latin typeface="Calibri"/>
                <a:ea typeface="Calibri"/>
                <a:cs typeface="Calibri"/>
                <a:sym typeface="Calibri"/>
              </a:defRPr>
            </a:lvl7pPr>
            <a:lvl8pPr lvl="7" algn="ctr">
              <a:spcBef>
                <a:spcPts val="0"/>
              </a:spcBef>
              <a:spcAft>
                <a:spcPts val="0"/>
              </a:spcAft>
              <a:buClr>
                <a:srgbClr val="343541"/>
              </a:buClr>
              <a:buSzPts val="4800"/>
              <a:buFont typeface="Calibri"/>
              <a:buNone/>
              <a:defRPr sz="4800">
                <a:solidFill>
                  <a:srgbClr val="343541"/>
                </a:solidFill>
                <a:latin typeface="Calibri"/>
                <a:ea typeface="Calibri"/>
                <a:cs typeface="Calibri"/>
                <a:sym typeface="Calibri"/>
              </a:defRPr>
            </a:lvl8pPr>
            <a:lvl9pPr lvl="8" algn="ctr">
              <a:spcBef>
                <a:spcPts val="0"/>
              </a:spcBef>
              <a:spcAft>
                <a:spcPts val="0"/>
              </a:spcAft>
              <a:buClr>
                <a:srgbClr val="343541"/>
              </a:buClr>
              <a:buSzPts val="4800"/>
              <a:buFont typeface="Calibri"/>
              <a:buNone/>
              <a:defRPr sz="4800">
                <a:solidFill>
                  <a:srgbClr val="343541"/>
                </a:solidFill>
                <a:latin typeface="Calibri"/>
                <a:ea typeface="Calibri"/>
                <a:cs typeface="Calibri"/>
                <a:sym typeface="Calibri"/>
              </a:defRPr>
            </a:lvl9pPr>
          </a:lstStyle>
          <a:p>
            <a:endParaRPr/>
          </a:p>
        </p:txBody>
      </p:sp>
      <p:sp>
        <p:nvSpPr>
          <p:cNvPr id="12" name="Google Shape;12;p2"/>
          <p:cNvSpPr txBox="1">
            <a:spLocks noGrp="1"/>
          </p:cNvSpPr>
          <p:nvPr>
            <p:ph type="subTitle" idx="1"/>
          </p:nvPr>
        </p:nvSpPr>
        <p:spPr>
          <a:xfrm>
            <a:off x="673500" y="1987788"/>
            <a:ext cx="7797000" cy="1241700"/>
          </a:xfrm>
          <a:prstGeom prst="rect">
            <a:avLst/>
          </a:prstGeom>
        </p:spPr>
        <p:txBody>
          <a:bodyPr spcFirstLastPara="1" wrap="square" lIns="91425" tIns="91425" rIns="91425" bIns="91425" anchor="b" anchorCtr="0">
            <a:normAutofit/>
          </a:bodyPr>
          <a:lstStyle>
            <a:lvl1pPr lvl="0" algn="ctr">
              <a:lnSpc>
                <a:spcPct val="100000"/>
              </a:lnSpc>
              <a:spcBef>
                <a:spcPts val="0"/>
              </a:spcBef>
              <a:spcAft>
                <a:spcPts val="0"/>
              </a:spcAft>
              <a:buClr>
                <a:srgbClr val="343541"/>
              </a:buClr>
              <a:buSzPts val="1800"/>
              <a:buFont typeface="Calibri"/>
              <a:buNone/>
              <a:defRPr b="1">
                <a:solidFill>
                  <a:srgbClr val="343541"/>
                </a:solidFill>
                <a:latin typeface="Calibri"/>
                <a:ea typeface="Calibri"/>
                <a:cs typeface="Calibri"/>
                <a:sym typeface="Calibri"/>
              </a:defRPr>
            </a:lvl1pPr>
            <a:lvl2pPr lvl="1" algn="ctr">
              <a:lnSpc>
                <a:spcPct val="100000"/>
              </a:lnSpc>
              <a:spcBef>
                <a:spcPts val="0"/>
              </a:spcBef>
              <a:spcAft>
                <a:spcPts val="0"/>
              </a:spcAft>
              <a:buClr>
                <a:srgbClr val="343541"/>
              </a:buClr>
              <a:buSzPts val="1800"/>
              <a:buFont typeface="Calibri"/>
              <a:buNone/>
              <a:defRPr sz="1800" b="1">
                <a:solidFill>
                  <a:srgbClr val="343541"/>
                </a:solidFill>
                <a:latin typeface="Calibri"/>
                <a:ea typeface="Calibri"/>
                <a:cs typeface="Calibri"/>
                <a:sym typeface="Calibri"/>
              </a:defRPr>
            </a:lvl2pPr>
            <a:lvl3pPr lvl="2" algn="ctr">
              <a:lnSpc>
                <a:spcPct val="100000"/>
              </a:lnSpc>
              <a:spcBef>
                <a:spcPts val="0"/>
              </a:spcBef>
              <a:spcAft>
                <a:spcPts val="0"/>
              </a:spcAft>
              <a:buClr>
                <a:srgbClr val="343541"/>
              </a:buClr>
              <a:buSzPts val="1800"/>
              <a:buFont typeface="Calibri"/>
              <a:buNone/>
              <a:defRPr sz="1800" b="1">
                <a:solidFill>
                  <a:srgbClr val="343541"/>
                </a:solidFill>
                <a:latin typeface="Calibri"/>
                <a:ea typeface="Calibri"/>
                <a:cs typeface="Calibri"/>
                <a:sym typeface="Calibri"/>
              </a:defRPr>
            </a:lvl3pPr>
            <a:lvl4pPr lvl="3" algn="ctr">
              <a:lnSpc>
                <a:spcPct val="100000"/>
              </a:lnSpc>
              <a:spcBef>
                <a:spcPts val="0"/>
              </a:spcBef>
              <a:spcAft>
                <a:spcPts val="0"/>
              </a:spcAft>
              <a:buClr>
                <a:srgbClr val="343541"/>
              </a:buClr>
              <a:buSzPts val="1800"/>
              <a:buFont typeface="Calibri"/>
              <a:buNone/>
              <a:defRPr sz="1800" b="1">
                <a:solidFill>
                  <a:srgbClr val="343541"/>
                </a:solidFill>
                <a:latin typeface="Calibri"/>
                <a:ea typeface="Calibri"/>
                <a:cs typeface="Calibri"/>
                <a:sym typeface="Calibri"/>
              </a:defRPr>
            </a:lvl4pPr>
            <a:lvl5pPr lvl="4" algn="ctr">
              <a:lnSpc>
                <a:spcPct val="100000"/>
              </a:lnSpc>
              <a:spcBef>
                <a:spcPts val="0"/>
              </a:spcBef>
              <a:spcAft>
                <a:spcPts val="0"/>
              </a:spcAft>
              <a:buClr>
                <a:srgbClr val="343541"/>
              </a:buClr>
              <a:buSzPts val="1800"/>
              <a:buFont typeface="Calibri"/>
              <a:buNone/>
              <a:defRPr sz="1800" b="1">
                <a:solidFill>
                  <a:srgbClr val="343541"/>
                </a:solidFill>
                <a:latin typeface="Calibri"/>
                <a:ea typeface="Calibri"/>
                <a:cs typeface="Calibri"/>
                <a:sym typeface="Calibri"/>
              </a:defRPr>
            </a:lvl5pPr>
            <a:lvl6pPr lvl="5" algn="ctr">
              <a:lnSpc>
                <a:spcPct val="100000"/>
              </a:lnSpc>
              <a:spcBef>
                <a:spcPts val="0"/>
              </a:spcBef>
              <a:spcAft>
                <a:spcPts val="0"/>
              </a:spcAft>
              <a:buClr>
                <a:srgbClr val="343541"/>
              </a:buClr>
              <a:buSzPts val="1800"/>
              <a:buFont typeface="Calibri"/>
              <a:buNone/>
              <a:defRPr sz="1800" b="1">
                <a:solidFill>
                  <a:srgbClr val="343541"/>
                </a:solidFill>
                <a:latin typeface="Calibri"/>
                <a:ea typeface="Calibri"/>
                <a:cs typeface="Calibri"/>
                <a:sym typeface="Calibri"/>
              </a:defRPr>
            </a:lvl6pPr>
            <a:lvl7pPr lvl="6" algn="ctr">
              <a:lnSpc>
                <a:spcPct val="100000"/>
              </a:lnSpc>
              <a:spcBef>
                <a:spcPts val="0"/>
              </a:spcBef>
              <a:spcAft>
                <a:spcPts val="0"/>
              </a:spcAft>
              <a:buClr>
                <a:srgbClr val="343541"/>
              </a:buClr>
              <a:buSzPts val="1800"/>
              <a:buFont typeface="Calibri"/>
              <a:buNone/>
              <a:defRPr sz="1800" b="1">
                <a:solidFill>
                  <a:srgbClr val="343541"/>
                </a:solidFill>
                <a:latin typeface="Calibri"/>
                <a:ea typeface="Calibri"/>
                <a:cs typeface="Calibri"/>
                <a:sym typeface="Calibri"/>
              </a:defRPr>
            </a:lvl7pPr>
            <a:lvl8pPr lvl="7" algn="ctr">
              <a:lnSpc>
                <a:spcPct val="100000"/>
              </a:lnSpc>
              <a:spcBef>
                <a:spcPts val="0"/>
              </a:spcBef>
              <a:spcAft>
                <a:spcPts val="0"/>
              </a:spcAft>
              <a:buClr>
                <a:srgbClr val="343541"/>
              </a:buClr>
              <a:buSzPts val="1800"/>
              <a:buFont typeface="Calibri"/>
              <a:buNone/>
              <a:defRPr sz="1800" b="1">
                <a:solidFill>
                  <a:srgbClr val="343541"/>
                </a:solidFill>
                <a:latin typeface="Calibri"/>
                <a:ea typeface="Calibri"/>
                <a:cs typeface="Calibri"/>
                <a:sym typeface="Calibri"/>
              </a:defRPr>
            </a:lvl8pPr>
            <a:lvl9pPr lvl="8" algn="ctr">
              <a:lnSpc>
                <a:spcPct val="100000"/>
              </a:lnSpc>
              <a:spcBef>
                <a:spcPts val="0"/>
              </a:spcBef>
              <a:spcAft>
                <a:spcPts val="0"/>
              </a:spcAft>
              <a:buClr>
                <a:srgbClr val="343541"/>
              </a:buClr>
              <a:buSzPts val="1800"/>
              <a:buFont typeface="Calibri"/>
              <a:buNone/>
              <a:defRPr sz="1800" b="1">
                <a:solidFill>
                  <a:srgbClr val="343541"/>
                </a:solidFill>
                <a:latin typeface="Calibri"/>
                <a:ea typeface="Calibri"/>
                <a:cs typeface="Calibri"/>
                <a:sym typeface="Calibri"/>
              </a:defRPr>
            </a:lvl9pPr>
          </a:lstStyle>
          <a:p>
            <a:endParaRPr/>
          </a:p>
        </p:txBody>
      </p:sp>
      <p:sp>
        <p:nvSpPr>
          <p:cNvPr id="13" name="Google Shape;13;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grpSp>
        <p:nvGrpSpPr>
          <p:cNvPr id="14" name="Google Shape;14;p2"/>
          <p:cNvGrpSpPr/>
          <p:nvPr/>
        </p:nvGrpSpPr>
        <p:grpSpPr>
          <a:xfrm>
            <a:off x="619450" y="581247"/>
            <a:ext cx="7854075" cy="4054800"/>
            <a:chOff x="619450" y="581247"/>
            <a:chExt cx="7854075" cy="4054800"/>
          </a:xfrm>
        </p:grpSpPr>
        <p:cxnSp>
          <p:nvCxnSpPr>
            <p:cNvPr id="15" name="Google Shape;15;p2"/>
            <p:cNvCxnSpPr/>
            <p:nvPr/>
          </p:nvCxnSpPr>
          <p:spPr>
            <a:xfrm rot="10800000">
              <a:off x="619450" y="581250"/>
              <a:ext cx="1258200" cy="0"/>
            </a:xfrm>
            <a:prstGeom prst="straightConnector1">
              <a:avLst/>
            </a:prstGeom>
            <a:noFill/>
            <a:ln w="57150" cap="flat" cmpd="sng">
              <a:solidFill>
                <a:srgbClr val="FF9B00"/>
              </a:solidFill>
              <a:prstDash val="solid"/>
              <a:round/>
              <a:headEnd type="none" w="sm" len="sm"/>
              <a:tailEnd type="none" w="sm" len="sm"/>
            </a:ln>
          </p:spPr>
        </p:cxnSp>
        <p:cxnSp>
          <p:nvCxnSpPr>
            <p:cNvPr id="16" name="Google Shape;16;p2"/>
            <p:cNvCxnSpPr/>
            <p:nvPr/>
          </p:nvCxnSpPr>
          <p:spPr>
            <a:xfrm flipH="1">
              <a:off x="621025" y="4597850"/>
              <a:ext cx="7852500" cy="38100"/>
            </a:xfrm>
            <a:prstGeom prst="straightConnector1">
              <a:avLst/>
            </a:prstGeom>
            <a:noFill/>
            <a:ln w="57150" cap="flat" cmpd="sng">
              <a:solidFill>
                <a:srgbClr val="FF9B00"/>
              </a:solidFill>
              <a:prstDash val="solid"/>
              <a:round/>
              <a:headEnd type="none" w="sm" len="sm"/>
              <a:tailEnd type="none" w="sm" len="sm"/>
            </a:ln>
          </p:spPr>
        </p:cxnSp>
        <p:cxnSp>
          <p:nvCxnSpPr>
            <p:cNvPr id="17" name="Google Shape;17;p2"/>
            <p:cNvCxnSpPr/>
            <p:nvPr/>
          </p:nvCxnSpPr>
          <p:spPr>
            <a:xfrm rot="10800000">
              <a:off x="7109447" y="581247"/>
              <a:ext cx="1358100" cy="0"/>
            </a:xfrm>
            <a:prstGeom prst="straightConnector1">
              <a:avLst/>
            </a:prstGeom>
            <a:noFill/>
            <a:ln w="57150" cap="flat" cmpd="sng">
              <a:solidFill>
                <a:srgbClr val="FF9B00"/>
              </a:solidFill>
              <a:prstDash val="solid"/>
              <a:round/>
              <a:headEnd type="none" w="sm" len="sm"/>
              <a:tailEnd type="none" w="sm" len="sm"/>
            </a:ln>
          </p:spPr>
        </p:cxnSp>
        <p:cxnSp>
          <p:nvCxnSpPr>
            <p:cNvPr id="18" name="Google Shape;18;p2"/>
            <p:cNvCxnSpPr/>
            <p:nvPr/>
          </p:nvCxnSpPr>
          <p:spPr>
            <a:xfrm>
              <a:off x="8441957" y="581247"/>
              <a:ext cx="0" cy="4011900"/>
            </a:xfrm>
            <a:prstGeom prst="straightConnector1">
              <a:avLst/>
            </a:prstGeom>
            <a:noFill/>
            <a:ln w="57150" cap="flat" cmpd="sng">
              <a:solidFill>
                <a:srgbClr val="FF9B00"/>
              </a:solidFill>
              <a:prstDash val="solid"/>
              <a:round/>
              <a:headEnd type="none" w="sm" len="sm"/>
              <a:tailEnd type="none" w="sm" len="sm"/>
            </a:ln>
          </p:spPr>
        </p:cxnSp>
        <p:cxnSp>
          <p:nvCxnSpPr>
            <p:cNvPr id="19" name="Google Shape;19;p2"/>
            <p:cNvCxnSpPr/>
            <p:nvPr/>
          </p:nvCxnSpPr>
          <p:spPr>
            <a:xfrm>
              <a:off x="645042" y="581247"/>
              <a:ext cx="0" cy="4054800"/>
            </a:xfrm>
            <a:prstGeom prst="straightConnector1">
              <a:avLst/>
            </a:prstGeom>
            <a:noFill/>
            <a:ln w="57150" cap="flat" cmpd="sng">
              <a:solidFill>
                <a:srgbClr val="FF9B00"/>
              </a:solidFill>
              <a:prstDash val="solid"/>
              <a:round/>
              <a:headEnd type="none" w="sm" len="sm"/>
              <a:tailEnd type="none" w="sm" len="sm"/>
            </a:ln>
          </p:spPr>
        </p:cxnSp>
      </p:grpSp>
      <p:pic>
        <p:nvPicPr>
          <p:cNvPr id="20" name="Google Shape;20;p2"/>
          <p:cNvPicPr preferRelativeResize="0"/>
          <p:nvPr/>
        </p:nvPicPr>
        <p:blipFill rotWithShape="1">
          <a:blip r:embed="rId3">
            <a:alphaModFix/>
          </a:blip>
          <a:srcRect b="41145"/>
          <a:stretch/>
        </p:blipFill>
        <p:spPr>
          <a:xfrm>
            <a:off x="1744981" y="178107"/>
            <a:ext cx="5484801" cy="6803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4"/>
        <p:cNvGrpSpPr/>
        <p:nvPr/>
      </p:nvGrpSpPr>
      <p:grpSpPr>
        <a:xfrm>
          <a:off x="0" y="0"/>
          <a:ext cx="0" cy="0"/>
          <a:chOff x="0" y="0"/>
          <a:chExt cx="0" cy="0"/>
        </a:xfrm>
      </p:grpSpPr>
      <p:sp>
        <p:nvSpPr>
          <p:cNvPr id="85" name="Google Shape;85;p11"/>
          <p:cNvSpPr txBox="1">
            <a:spLocks noGrp="1"/>
          </p:cNvSpPr>
          <p:nvPr>
            <p:ph type="body" idx="1"/>
          </p:nvPr>
        </p:nvSpPr>
        <p:spPr>
          <a:xfrm>
            <a:off x="328017" y="4226025"/>
            <a:ext cx="8388600" cy="3936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86" name="Google Shape;86;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87" name="Google Shape;87;p11"/>
          <p:cNvCxnSpPr/>
          <p:nvPr/>
        </p:nvCxnSpPr>
        <p:spPr>
          <a:xfrm>
            <a:off x="2477724" y="4740000"/>
            <a:ext cx="6244200" cy="0"/>
          </a:xfrm>
          <a:prstGeom prst="straightConnector1">
            <a:avLst/>
          </a:prstGeom>
          <a:noFill/>
          <a:ln w="19050" cap="flat" cmpd="sng">
            <a:solidFill>
              <a:srgbClr val="F99C00"/>
            </a:solidFill>
            <a:prstDash val="solid"/>
            <a:round/>
            <a:headEnd type="none" w="sm" len="sm"/>
            <a:tailEnd type="none" w="sm" len="sm"/>
          </a:ln>
        </p:spPr>
      </p:cxnSp>
      <p:cxnSp>
        <p:nvCxnSpPr>
          <p:cNvPr id="88" name="Google Shape;88;p11"/>
          <p:cNvCxnSpPr/>
          <p:nvPr/>
        </p:nvCxnSpPr>
        <p:spPr>
          <a:xfrm>
            <a:off x="425198" y="415650"/>
            <a:ext cx="183300" cy="0"/>
          </a:xfrm>
          <a:prstGeom prst="straightConnector1">
            <a:avLst/>
          </a:prstGeom>
          <a:noFill/>
          <a:ln w="19050" cap="flat" cmpd="sng">
            <a:solidFill>
              <a:srgbClr val="F99C00"/>
            </a:solidFill>
            <a:prstDash val="solid"/>
            <a:round/>
            <a:headEnd type="none" w="sm" len="sm"/>
            <a:tailEnd type="none" w="sm" len="sm"/>
          </a:ln>
        </p:spPr>
      </p:cxnSp>
      <p:pic>
        <p:nvPicPr>
          <p:cNvPr id="89" name="Google Shape;89;p11"/>
          <p:cNvPicPr preferRelativeResize="0"/>
          <p:nvPr/>
        </p:nvPicPr>
        <p:blipFill rotWithShape="1">
          <a:blip r:embed="rId2">
            <a:alphaModFix/>
          </a:blip>
          <a:srcRect/>
          <a:stretch/>
        </p:blipFill>
        <p:spPr>
          <a:xfrm>
            <a:off x="325592" y="4507772"/>
            <a:ext cx="382513" cy="393600"/>
          </a:xfrm>
          <a:prstGeom prst="rect">
            <a:avLst/>
          </a:prstGeom>
          <a:noFill/>
          <a:ln>
            <a:noFill/>
          </a:ln>
        </p:spPr>
      </p:pic>
      <p:sp>
        <p:nvSpPr>
          <p:cNvPr id="90" name="Google Shape;90;p11"/>
          <p:cNvSpPr txBox="1"/>
          <p:nvPr/>
        </p:nvSpPr>
        <p:spPr>
          <a:xfrm>
            <a:off x="708101" y="4609201"/>
            <a:ext cx="1688700" cy="226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b="1">
                <a:solidFill>
                  <a:srgbClr val="343541"/>
                </a:solidFill>
                <a:latin typeface="Lato"/>
                <a:ea typeface="Lato"/>
                <a:cs typeface="Lato"/>
                <a:sym typeface="Lato"/>
              </a:rPr>
              <a:t>SMARTCirculair.com</a:t>
            </a:r>
            <a:endParaRPr sz="900" b="1">
              <a:solidFill>
                <a:srgbClr val="343541"/>
              </a:solidFill>
              <a:latin typeface="Lato"/>
              <a:ea typeface="Lato"/>
              <a:cs typeface="Lato"/>
              <a:sym typeface="Lato"/>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1"/>
        <p:cNvGrpSpPr/>
        <p:nvPr/>
      </p:nvGrpSpPr>
      <p:grpSpPr>
        <a:xfrm>
          <a:off x="0" y="0"/>
          <a:ext cx="0" cy="0"/>
          <a:chOff x="0" y="0"/>
          <a:chExt cx="0" cy="0"/>
        </a:xfrm>
      </p:grpSpPr>
      <p:cxnSp>
        <p:nvCxnSpPr>
          <p:cNvPr id="92" name="Google Shape;92;p12"/>
          <p:cNvCxnSpPr>
            <a:stCxn id="93" idx="3"/>
          </p:cNvCxnSpPr>
          <p:nvPr/>
        </p:nvCxnSpPr>
        <p:spPr>
          <a:xfrm>
            <a:off x="2006200" y="4722300"/>
            <a:ext cx="6715800" cy="17700"/>
          </a:xfrm>
          <a:prstGeom prst="straightConnector1">
            <a:avLst/>
          </a:prstGeom>
          <a:noFill/>
          <a:ln w="19050" cap="flat" cmpd="sng">
            <a:solidFill>
              <a:srgbClr val="F99C00"/>
            </a:solidFill>
            <a:prstDash val="solid"/>
            <a:round/>
            <a:headEnd type="none" w="sm" len="sm"/>
            <a:tailEnd type="none" w="sm" len="sm"/>
          </a:ln>
        </p:spPr>
      </p:cxnSp>
      <p:cxnSp>
        <p:nvCxnSpPr>
          <p:cNvPr id="94" name="Google Shape;94;p12"/>
          <p:cNvCxnSpPr/>
          <p:nvPr/>
        </p:nvCxnSpPr>
        <p:spPr>
          <a:xfrm>
            <a:off x="425200" y="415650"/>
            <a:ext cx="8296800" cy="0"/>
          </a:xfrm>
          <a:prstGeom prst="straightConnector1">
            <a:avLst/>
          </a:prstGeom>
          <a:noFill/>
          <a:ln w="38100" cap="flat" cmpd="sng">
            <a:solidFill>
              <a:srgbClr val="F99C00"/>
            </a:solidFill>
            <a:prstDash val="solid"/>
            <a:round/>
            <a:headEnd type="none" w="sm" len="sm"/>
            <a:tailEnd type="none" w="sm" len="sm"/>
          </a:ln>
        </p:spPr>
      </p:cxnSp>
      <p:sp>
        <p:nvSpPr>
          <p:cNvPr id="95" name="Google Shape;95;p12"/>
          <p:cNvSpPr txBox="1">
            <a:spLocks noGrp="1"/>
          </p:cNvSpPr>
          <p:nvPr>
            <p:ph type="title" hasCustomPrompt="1"/>
          </p:nvPr>
        </p:nvSpPr>
        <p:spPr>
          <a:xfrm>
            <a:off x="853950" y="1304850"/>
            <a:ext cx="74361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rgbClr val="FF9800"/>
              </a:buClr>
              <a:buSzPts val="9600"/>
              <a:buFont typeface="Lato"/>
              <a:buNone/>
              <a:defRPr sz="9600">
                <a:solidFill>
                  <a:srgbClr val="FF9800"/>
                </a:solidFill>
                <a:latin typeface="Lato"/>
                <a:ea typeface="Lato"/>
                <a:cs typeface="Lato"/>
                <a:sym typeface="Lato"/>
              </a:defRPr>
            </a:lvl1pPr>
            <a:lvl2pPr lvl="1" algn="ctr">
              <a:spcBef>
                <a:spcPts val="0"/>
              </a:spcBef>
              <a:spcAft>
                <a:spcPts val="0"/>
              </a:spcAft>
              <a:buClr>
                <a:srgbClr val="FF9800"/>
              </a:buClr>
              <a:buSzPts val="9600"/>
              <a:buFont typeface="Lato"/>
              <a:buNone/>
              <a:defRPr sz="9600">
                <a:solidFill>
                  <a:srgbClr val="FF9800"/>
                </a:solidFill>
                <a:latin typeface="Lato"/>
                <a:ea typeface="Lato"/>
                <a:cs typeface="Lato"/>
                <a:sym typeface="Lato"/>
              </a:defRPr>
            </a:lvl2pPr>
            <a:lvl3pPr lvl="2" algn="ctr">
              <a:spcBef>
                <a:spcPts val="0"/>
              </a:spcBef>
              <a:spcAft>
                <a:spcPts val="0"/>
              </a:spcAft>
              <a:buClr>
                <a:srgbClr val="FF9800"/>
              </a:buClr>
              <a:buSzPts val="9600"/>
              <a:buFont typeface="Lato"/>
              <a:buNone/>
              <a:defRPr sz="9600">
                <a:solidFill>
                  <a:srgbClr val="FF9800"/>
                </a:solidFill>
                <a:latin typeface="Lato"/>
                <a:ea typeface="Lato"/>
                <a:cs typeface="Lato"/>
                <a:sym typeface="Lato"/>
              </a:defRPr>
            </a:lvl3pPr>
            <a:lvl4pPr lvl="3" algn="ctr">
              <a:spcBef>
                <a:spcPts val="0"/>
              </a:spcBef>
              <a:spcAft>
                <a:spcPts val="0"/>
              </a:spcAft>
              <a:buClr>
                <a:srgbClr val="FF9800"/>
              </a:buClr>
              <a:buSzPts val="9600"/>
              <a:buFont typeface="Lato"/>
              <a:buNone/>
              <a:defRPr sz="9600">
                <a:solidFill>
                  <a:srgbClr val="FF9800"/>
                </a:solidFill>
                <a:latin typeface="Lato"/>
                <a:ea typeface="Lato"/>
                <a:cs typeface="Lato"/>
                <a:sym typeface="Lato"/>
              </a:defRPr>
            </a:lvl4pPr>
            <a:lvl5pPr lvl="4" algn="ctr">
              <a:spcBef>
                <a:spcPts val="0"/>
              </a:spcBef>
              <a:spcAft>
                <a:spcPts val="0"/>
              </a:spcAft>
              <a:buClr>
                <a:srgbClr val="FF9800"/>
              </a:buClr>
              <a:buSzPts val="9600"/>
              <a:buFont typeface="Lato"/>
              <a:buNone/>
              <a:defRPr sz="9600">
                <a:solidFill>
                  <a:srgbClr val="FF9800"/>
                </a:solidFill>
                <a:latin typeface="Lato"/>
                <a:ea typeface="Lato"/>
                <a:cs typeface="Lato"/>
                <a:sym typeface="Lato"/>
              </a:defRPr>
            </a:lvl5pPr>
            <a:lvl6pPr lvl="5" algn="ctr">
              <a:spcBef>
                <a:spcPts val="0"/>
              </a:spcBef>
              <a:spcAft>
                <a:spcPts val="0"/>
              </a:spcAft>
              <a:buClr>
                <a:srgbClr val="FF9800"/>
              </a:buClr>
              <a:buSzPts val="9600"/>
              <a:buFont typeface="Lato"/>
              <a:buNone/>
              <a:defRPr sz="9600">
                <a:solidFill>
                  <a:srgbClr val="FF9800"/>
                </a:solidFill>
                <a:latin typeface="Lato"/>
                <a:ea typeface="Lato"/>
                <a:cs typeface="Lato"/>
                <a:sym typeface="Lato"/>
              </a:defRPr>
            </a:lvl6pPr>
            <a:lvl7pPr lvl="6" algn="ctr">
              <a:spcBef>
                <a:spcPts val="0"/>
              </a:spcBef>
              <a:spcAft>
                <a:spcPts val="0"/>
              </a:spcAft>
              <a:buClr>
                <a:srgbClr val="FF9800"/>
              </a:buClr>
              <a:buSzPts val="9600"/>
              <a:buFont typeface="Lato"/>
              <a:buNone/>
              <a:defRPr sz="9600">
                <a:solidFill>
                  <a:srgbClr val="FF9800"/>
                </a:solidFill>
                <a:latin typeface="Lato"/>
                <a:ea typeface="Lato"/>
                <a:cs typeface="Lato"/>
                <a:sym typeface="Lato"/>
              </a:defRPr>
            </a:lvl7pPr>
            <a:lvl8pPr lvl="7" algn="ctr">
              <a:spcBef>
                <a:spcPts val="0"/>
              </a:spcBef>
              <a:spcAft>
                <a:spcPts val="0"/>
              </a:spcAft>
              <a:buClr>
                <a:srgbClr val="FF9800"/>
              </a:buClr>
              <a:buSzPts val="9600"/>
              <a:buFont typeface="Lato"/>
              <a:buNone/>
              <a:defRPr sz="9600">
                <a:solidFill>
                  <a:srgbClr val="FF9800"/>
                </a:solidFill>
                <a:latin typeface="Lato"/>
                <a:ea typeface="Lato"/>
                <a:cs typeface="Lato"/>
                <a:sym typeface="Lato"/>
              </a:defRPr>
            </a:lvl8pPr>
            <a:lvl9pPr lvl="8" algn="ctr">
              <a:spcBef>
                <a:spcPts val="0"/>
              </a:spcBef>
              <a:spcAft>
                <a:spcPts val="0"/>
              </a:spcAft>
              <a:buClr>
                <a:srgbClr val="FF9800"/>
              </a:buClr>
              <a:buSzPts val="9600"/>
              <a:buFont typeface="Lato"/>
              <a:buNone/>
              <a:defRPr sz="9600">
                <a:solidFill>
                  <a:srgbClr val="FF9800"/>
                </a:solidFill>
                <a:latin typeface="Lato"/>
                <a:ea typeface="Lato"/>
                <a:cs typeface="Lato"/>
                <a:sym typeface="Lato"/>
              </a:defRPr>
            </a:lvl9pPr>
          </a:lstStyle>
          <a:p>
            <a:r>
              <a:t>xx%</a:t>
            </a:r>
          </a:p>
        </p:txBody>
      </p:sp>
      <p:sp>
        <p:nvSpPr>
          <p:cNvPr id="96" name="Google Shape;96;p12"/>
          <p:cNvSpPr txBox="1">
            <a:spLocks noGrp="1"/>
          </p:cNvSpPr>
          <p:nvPr>
            <p:ph type="body" idx="1"/>
          </p:nvPr>
        </p:nvSpPr>
        <p:spPr>
          <a:xfrm>
            <a:off x="853950" y="2919450"/>
            <a:ext cx="74361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97" name="Google Shape;97;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98" name="Google Shape;98;p12"/>
          <p:cNvPicPr preferRelativeResize="0"/>
          <p:nvPr/>
        </p:nvPicPr>
        <p:blipFill rotWithShape="1">
          <a:blip r:embed="rId2">
            <a:alphaModFix/>
          </a:blip>
          <a:srcRect/>
          <a:stretch/>
        </p:blipFill>
        <p:spPr>
          <a:xfrm>
            <a:off x="325592" y="4507772"/>
            <a:ext cx="382513" cy="393600"/>
          </a:xfrm>
          <a:prstGeom prst="rect">
            <a:avLst/>
          </a:prstGeom>
          <a:noFill/>
          <a:ln>
            <a:noFill/>
          </a:ln>
        </p:spPr>
      </p:pic>
      <p:sp>
        <p:nvSpPr>
          <p:cNvPr id="99" name="Google Shape;99;p12"/>
          <p:cNvSpPr txBox="1"/>
          <p:nvPr/>
        </p:nvSpPr>
        <p:spPr>
          <a:xfrm>
            <a:off x="708101" y="4609201"/>
            <a:ext cx="1688700" cy="226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b="1">
                <a:solidFill>
                  <a:srgbClr val="343541"/>
                </a:solidFill>
                <a:latin typeface="Lato"/>
                <a:ea typeface="Lato"/>
                <a:cs typeface="Lato"/>
                <a:sym typeface="Lato"/>
              </a:rPr>
              <a:t>SMARTCirculair.com</a:t>
            </a:r>
            <a:endParaRPr sz="900" b="1">
              <a:solidFill>
                <a:srgbClr val="343541"/>
              </a:solidFill>
              <a:latin typeface="Lato"/>
              <a:ea typeface="Lato"/>
              <a:cs typeface="Lato"/>
              <a:sym typeface="Lato"/>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0"/>
        <p:cNvGrpSpPr/>
        <p:nvPr/>
      </p:nvGrpSpPr>
      <p:grpSpPr>
        <a:xfrm>
          <a:off x="0" y="0"/>
          <a:ext cx="0" cy="0"/>
          <a:chOff x="0" y="0"/>
          <a:chExt cx="0" cy="0"/>
        </a:xfrm>
      </p:grpSpPr>
      <p:sp>
        <p:nvSpPr>
          <p:cNvPr id="101" name="Google Shape;101;p1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1">
  <p:cSld name="TITLE_1">
    <p:bg>
      <p:bgPr>
        <a:solidFill>
          <a:srgbClr val="FEE7CC"/>
        </a:solidFill>
        <a:effectLst/>
      </p:bgPr>
    </p:bg>
    <p:spTree>
      <p:nvGrpSpPr>
        <p:cNvPr id="1" name="Shape 21"/>
        <p:cNvGrpSpPr/>
        <p:nvPr/>
      </p:nvGrpSpPr>
      <p:grpSpPr>
        <a:xfrm>
          <a:off x="0" y="0"/>
          <a:ext cx="0" cy="0"/>
          <a:chOff x="0" y="0"/>
          <a:chExt cx="0" cy="0"/>
        </a:xfrm>
      </p:grpSpPr>
      <p:cxnSp>
        <p:nvCxnSpPr>
          <p:cNvPr id="22" name="Google Shape;22;p3"/>
          <p:cNvCxnSpPr/>
          <p:nvPr/>
        </p:nvCxnSpPr>
        <p:spPr>
          <a:xfrm>
            <a:off x="2477724" y="415650"/>
            <a:ext cx="6244200" cy="0"/>
          </a:xfrm>
          <a:prstGeom prst="straightConnector1">
            <a:avLst/>
          </a:prstGeom>
          <a:noFill/>
          <a:ln w="38100" cap="flat" cmpd="sng">
            <a:solidFill>
              <a:srgbClr val="FF9800"/>
            </a:solidFill>
            <a:prstDash val="solid"/>
            <a:round/>
            <a:headEnd type="none" w="sm" len="sm"/>
            <a:tailEnd type="none" w="sm" len="sm"/>
          </a:ln>
        </p:spPr>
      </p:cxnSp>
      <p:cxnSp>
        <p:nvCxnSpPr>
          <p:cNvPr id="23" name="Google Shape;23;p3"/>
          <p:cNvCxnSpPr/>
          <p:nvPr/>
        </p:nvCxnSpPr>
        <p:spPr>
          <a:xfrm>
            <a:off x="2477724" y="4740000"/>
            <a:ext cx="6244200" cy="0"/>
          </a:xfrm>
          <a:prstGeom prst="straightConnector1">
            <a:avLst/>
          </a:prstGeom>
          <a:noFill/>
          <a:ln w="19050" cap="flat" cmpd="sng">
            <a:solidFill>
              <a:srgbClr val="FF9800"/>
            </a:solidFill>
            <a:prstDash val="solid"/>
            <a:round/>
            <a:headEnd type="none" w="sm" len="sm"/>
            <a:tailEnd type="none" w="sm" len="sm"/>
          </a:ln>
        </p:spPr>
      </p:cxnSp>
      <p:cxnSp>
        <p:nvCxnSpPr>
          <p:cNvPr id="24" name="Google Shape;24;p3"/>
          <p:cNvCxnSpPr/>
          <p:nvPr/>
        </p:nvCxnSpPr>
        <p:spPr>
          <a:xfrm>
            <a:off x="425198" y="415650"/>
            <a:ext cx="183300" cy="0"/>
          </a:xfrm>
          <a:prstGeom prst="straightConnector1">
            <a:avLst/>
          </a:prstGeom>
          <a:noFill/>
          <a:ln w="19050" cap="flat" cmpd="sng">
            <a:solidFill>
              <a:srgbClr val="FF9800"/>
            </a:solidFill>
            <a:prstDash val="solid"/>
            <a:round/>
            <a:headEnd type="none" w="sm" len="sm"/>
            <a:tailEnd type="none" w="sm" len="sm"/>
          </a:ln>
        </p:spPr>
      </p:cxnSp>
      <p:sp>
        <p:nvSpPr>
          <p:cNvPr id="25" name="Google Shape;25;p3"/>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FF9800"/>
              </a:buClr>
              <a:buSzPts val="4800"/>
              <a:buNone/>
              <a:defRPr sz="4800">
                <a:solidFill>
                  <a:srgbClr val="FF9800"/>
                </a:solidFill>
              </a:defRPr>
            </a:lvl1pPr>
            <a:lvl2pPr lvl="1" rtl="0">
              <a:spcBef>
                <a:spcPts val="0"/>
              </a:spcBef>
              <a:spcAft>
                <a:spcPts val="0"/>
              </a:spcAft>
              <a:buClr>
                <a:srgbClr val="FF9800"/>
              </a:buClr>
              <a:buSzPts val="4800"/>
              <a:buNone/>
              <a:defRPr sz="4800">
                <a:solidFill>
                  <a:srgbClr val="FF9800"/>
                </a:solidFill>
              </a:defRPr>
            </a:lvl2pPr>
            <a:lvl3pPr lvl="2" rtl="0">
              <a:spcBef>
                <a:spcPts val="0"/>
              </a:spcBef>
              <a:spcAft>
                <a:spcPts val="0"/>
              </a:spcAft>
              <a:buClr>
                <a:srgbClr val="FF9800"/>
              </a:buClr>
              <a:buSzPts val="4800"/>
              <a:buNone/>
              <a:defRPr sz="4800">
                <a:solidFill>
                  <a:srgbClr val="FF9800"/>
                </a:solidFill>
              </a:defRPr>
            </a:lvl3pPr>
            <a:lvl4pPr lvl="3" rtl="0">
              <a:spcBef>
                <a:spcPts val="0"/>
              </a:spcBef>
              <a:spcAft>
                <a:spcPts val="0"/>
              </a:spcAft>
              <a:buClr>
                <a:srgbClr val="FF9800"/>
              </a:buClr>
              <a:buSzPts val="4800"/>
              <a:buNone/>
              <a:defRPr sz="4800">
                <a:solidFill>
                  <a:srgbClr val="FF9800"/>
                </a:solidFill>
              </a:defRPr>
            </a:lvl4pPr>
            <a:lvl5pPr lvl="4" rtl="0">
              <a:spcBef>
                <a:spcPts val="0"/>
              </a:spcBef>
              <a:spcAft>
                <a:spcPts val="0"/>
              </a:spcAft>
              <a:buClr>
                <a:srgbClr val="FF9800"/>
              </a:buClr>
              <a:buSzPts val="4800"/>
              <a:buNone/>
              <a:defRPr sz="4800">
                <a:solidFill>
                  <a:srgbClr val="FF9800"/>
                </a:solidFill>
              </a:defRPr>
            </a:lvl5pPr>
            <a:lvl6pPr lvl="5" rtl="0">
              <a:spcBef>
                <a:spcPts val="0"/>
              </a:spcBef>
              <a:spcAft>
                <a:spcPts val="0"/>
              </a:spcAft>
              <a:buClr>
                <a:srgbClr val="FF9800"/>
              </a:buClr>
              <a:buSzPts val="4800"/>
              <a:buNone/>
              <a:defRPr sz="4800">
                <a:solidFill>
                  <a:srgbClr val="FF9800"/>
                </a:solidFill>
              </a:defRPr>
            </a:lvl6pPr>
            <a:lvl7pPr lvl="6" rtl="0">
              <a:spcBef>
                <a:spcPts val="0"/>
              </a:spcBef>
              <a:spcAft>
                <a:spcPts val="0"/>
              </a:spcAft>
              <a:buClr>
                <a:srgbClr val="FF9800"/>
              </a:buClr>
              <a:buSzPts val="4800"/>
              <a:buNone/>
              <a:defRPr sz="4800">
                <a:solidFill>
                  <a:srgbClr val="FF9800"/>
                </a:solidFill>
              </a:defRPr>
            </a:lvl7pPr>
            <a:lvl8pPr lvl="7" rtl="0">
              <a:spcBef>
                <a:spcPts val="0"/>
              </a:spcBef>
              <a:spcAft>
                <a:spcPts val="0"/>
              </a:spcAft>
              <a:buClr>
                <a:srgbClr val="FF9800"/>
              </a:buClr>
              <a:buSzPts val="4800"/>
              <a:buNone/>
              <a:defRPr sz="4800">
                <a:solidFill>
                  <a:srgbClr val="FF9800"/>
                </a:solidFill>
              </a:defRPr>
            </a:lvl8pPr>
            <a:lvl9pPr lvl="8" rtl="0">
              <a:spcBef>
                <a:spcPts val="0"/>
              </a:spcBef>
              <a:spcAft>
                <a:spcPts val="0"/>
              </a:spcAft>
              <a:buClr>
                <a:srgbClr val="FF9800"/>
              </a:buClr>
              <a:buSzPts val="4800"/>
              <a:buNone/>
              <a:defRPr sz="4800">
                <a:solidFill>
                  <a:srgbClr val="FF9800"/>
                </a:solidFill>
              </a:defRPr>
            </a:lvl9pPr>
          </a:lstStyle>
          <a:p>
            <a:endParaRPr/>
          </a:p>
        </p:txBody>
      </p:sp>
      <p:sp>
        <p:nvSpPr>
          <p:cNvPr id="26" name="Google Shape;26;p3"/>
          <p:cNvSpPr txBox="1">
            <a:spLocks noGrp="1"/>
          </p:cNvSpPr>
          <p:nvPr>
            <p:ph type="subTitle" idx="1"/>
          </p:nvPr>
        </p:nvSpPr>
        <p:spPr>
          <a:xfrm>
            <a:off x="2390267" y="3238450"/>
            <a:ext cx="6331500" cy="1241700"/>
          </a:xfrm>
          <a:prstGeom prst="rect">
            <a:avLst/>
          </a:prstGeom>
        </p:spPr>
        <p:txBody>
          <a:bodyPr spcFirstLastPara="1" wrap="square" lIns="91425" tIns="91425" rIns="91425" bIns="91425" anchor="b" anchorCtr="0">
            <a:normAutofit/>
          </a:bodyPr>
          <a:lstStyle>
            <a:lvl1pPr lvl="0" rtl="0">
              <a:lnSpc>
                <a:spcPct val="100000"/>
              </a:lnSpc>
              <a:spcBef>
                <a:spcPts val="0"/>
              </a:spcBef>
              <a:spcAft>
                <a:spcPts val="0"/>
              </a:spcAft>
              <a:buClr>
                <a:srgbClr val="FF9800"/>
              </a:buClr>
              <a:buSzPts val="1800"/>
              <a:buNone/>
              <a:defRPr>
                <a:solidFill>
                  <a:srgbClr val="FF9800"/>
                </a:solidFill>
              </a:defRPr>
            </a:lvl1pPr>
            <a:lvl2pPr lvl="1" rtl="0">
              <a:lnSpc>
                <a:spcPct val="100000"/>
              </a:lnSpc>
              <a:spcBef>
                <a:spcPts val="0"/>
              </a:spcBef>
              <a:spcAft>
                <a:spcPts val="0"/>
              </a:spcAft>
              <a:buClr>
                <a:srgbClr val="FF9800"/>
              </a:buClr>
              <a:buSzPts val="1800"/>
              <a:buNone/>
              <a:defRPr sz="1800">
                <a:solidFill>
                  <a:srgbClr val="FF9800"/>
                </a:solidFill>
              </a:defRPr>
            </a:lvl2pPr>
            <a:lvl3pPr lvl="2" rtl="0">
              <a:lnSpc>
                <a:spcPct val="100000"/>
              </a:lnSpc>
              <a:spcBef>
                <a:spcPts val="0"/>
              </a:spcBef>
              <a:spcAft>
                <a:spcPts val="0"/>
              </a:spcAft>
              <a:buClr>
                <a:srgbClr val="FF9800"/>
              </a:buClr>
              <a:buSzPts val="1800"/>
              <a:buNone/>
              <a:defRPr sz="1800">
                <a:solidFill>
                  <a:srgbClr val="FF9800"/>
                </a:solidFill>
              </a:defRPr>
            </a:lvl3pPr>
            <a:lvl4pPr lvl="3" rtl="0">
              <a:lnSpc>
                <a:spcPct val="100000"/>
              </a:lnSpc>
              <a:spcBef>
                <a:spcPts val="0"/>
              </a:spcBef>
              <a:spcAft>
                <a:spcPts val="0"/>
              </a:spcAft>
              <a:buClr>
                <a:srgbClr val="FF9800"/>
              </a:buClr>
              <a:buSzPts val="1800"/>
              <a:buNone/>
              <a:defRPr sz="1800">
                <a:solidFill>
                  <a:srgbClr val="FF9800"/>
                </a:solidFill>
              </a:defRPr>
            </a:lvl4pPr>
            <a:lvl5pPr lvl="4" rtl="0">
              <a:lnSpc>
                <a:spcPct val="100000"/>
              </a:lnSpc>
              <a:spcBef>
                <a:spcPts val="0"/>
              </a:spcBef>
              <a:spcAft>
                <a:spcPts val="0"/>
              </a:spcAft>
              <a:buClr>
                <a:srgbClr val="FF9800"/>
              </a:buClr>
              <a:buSzPts val="1800"/>
              <a:buNone/>
              <a:defRPr sz="1800">
                <a:solidFill>
                  <a:srgbClr val="FF9800"/>
                </a:solidFill>
              </a:defRPr>
            </a:lvl5pPr>
            <a:lvl6pPr lvl="5" rtl="0">
              <a:lnSpc>
                <a:spcPct val="100000"/>
              </a:lnSpc>
              <a:spcBef>
                <a:spcPts val="0"/>
              </a:spcBef>
              <a:spcAft>
                <a:spcPts val="0"/>
              </a:spcAft>
              <a:buClr>
                <a:srgbClr val="FF9800"/>
              </a:buClr>
              <a:buSzPts val="1800"/>
              <a:buNone/>
              <a:defRPr sz="1800">
                <a:solidFill>
                  <a:srgbClr val="FF9800"/>
                </a:solidFill>
              </a:defRPr>
            </a:lvl6pPr>
            <a:lvl7pPr lvl="6" rtl="0">
              <a:lnSpc>
                <a:spcPct val="100000"/>
              </a:lnSpc>
              <a:spcBef>
                <a:spcPts val="0"/>
              </a:spcBef>
              <a:spcAft>
                <a:spcPts val="0"/>
              </a:spcAft>
              <a:buClr>
                <a:srgbClr val="FF9800"/>
              </a:buClr>
              <a:buSzPts val="1800"/>
              <a:buNone/>
              <a:defRPr sz="1800">
                <a:solidFill>
                  <a:srgbClr val="FF9800"/>
                </a:solidFill>
              </a:defRPr>
            </a:lvl7pPr>
            <a:lvl8pPr lvl="7" rtl="0">
              <a:lnSpc>
                <a:spcPct val="100000"/>
              </a:lnSpc>
              <a:spcBef>
                <a:spcPts val="0"/>
              </a:spcBef>
              <a:spcAft>
                <a:spcPts val="0"/>
              </a:spcAft>
              <a:buClr>
                <a:srgbClr val="FF9800"/>
              </a:buClr>
              <a:buSzPts val="1800"/>
              <a:buNone/>
              <a:defRPr sz="1800">
                <a:solidFill>
                  <a:srgbClr val="FF9800"/>
                </a:solidFill>
              </a:defRPr>
            </a:lvl8pPr>
            <a:lvl9pPr lvl="8" rtl="0">
              <a:lnSpc>
                <a:spcPct val="100000"/>
              </a:lnSpc>
              <a:spcBef>
                <a:spcPts val="0"/>
              </a:spcBef>
              <a:spcAft>
                <a:spcPts val="0"/>
              </a:spcAft>
              <a:buClr>
                <a:srgbClr val="FF9800"/>
              </a:buClr>
              <a:buSzPts val="1800"/>
              <a:buNone/>
              <a:defRPr sz="1800">
                <a:solidFill>
                  <a:srgbClr val="FF9800"/>
                </a:solidFill>
              </a:defRPr>
            </a:lvl9pPr>
          </a:lstStyle>
          <a:p>
            <a:endParaRPr/>
          </a:p>
        </p:txBody>
      </p:sp>
      <p:sp>
        <p:nvSpPr>
          <p:cNvPr id="27" name="Google Shape;27;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pic>
        <p:nvPicPr>
          <p:cNvPr id="28" name="Google Shape;28;p3"/>
          <p:cNvPicPr preferRelativeResize="0"/>
          <p:nvPr/>
        </p:nvPicPr>
        <p:blipFill rotWithShape="1">
          <a:blip r:embed="rId2">
            <a:alphaModFix/>
          </a:blip>
          <a:srcRect/>
          <a:stretch/>
        </p:blipFill>
        <p:spPr>
          <a:xfrm>
            <a:off x="325592" y="4507772"/>
            <a:ext cx="382513" cy="393600"/>
          </a:xfrm>
          <a:prstGeom prst="rect">
            <a:avLst/>
          </a:prstGeom>
          <a:noFill/>
          <a:ln>
            <a:noFill/>
          </a:ln>
        </p:spPr>
      </p:pic>
      <p:sp>
        <p:nvSpPr>
          <p:cNvPr id="29" name="Google Shape;29;p3"/>
          <p:cNvSpPr txBox="1"/>
          <p:nvPr/>
        </p:nvSpPr>
        <p:spPr>
          <a:xfrm>
            <a:off x="708101" y="4609201"/>
            <a:ext cx="1688700" cy="226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b="1">
                <a:solidFill>
                  <a:srgbClr val="343541"/>
                </a:solidFill>
                <a:latin typeface="Lato"/>
                <a:ea typeface="Lato"/>
                <a:cs typeface="Lato"/>
                <a:sym typeface="Lato"/>
              </a:rPr>
              <a:t>SMARTCirculair.com</a:t>
            </a:r>
            <a:endParaRPr sz="900" b="1">
              <a:solidFill>
                <a:srgbClr val="343541"/>
              </a:solidFill>
              <a:latin typeface="Lato"/>
              <a:ea typeface="Lato"/>
              <a:cs typeface="Lato"/>
              <a:sym typeface="Lato"/>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FEE7CC"/>
        </a:solidFill>
        <a:effectLst/>
      </p:bgPr>
    </p:bg>
    <p:spTree>
      <p:nvGrpSpPr>
        <p:cNvPr id="1" name="Shape 30"/>
        <p:cNvGrpSpPr/>
        <p:nvPr/>
      </p:nvGrpSpPr>
      <p:grpSpPr>
        <a:xfrm>
          <a:off x="0" y="0"/>
          <a:ext cx="0" cy="0"/>
          <a:chOff x="0" y="0"/>
          <a:chExt cx="0" cy="0"/>
        </a:xfrm>
      </p:grpSpPr>
      <p:sp>
        <p:nvSpPr>
          <p:cNvPr id="31" name="Google Shape;31;p4"/>
          <p:cNvSpPr txBox="1">
            <a:spLocks noGrp="1"/>
          </p:cNvSpPr>
          <p:nvPr>
            <p:ph type="title"/>
          </p:nvPr>
        </p:nvSpPr>
        <p:spPr>
          <a:xfrm>
            <a:off x="406425" y="1806825"/>
            <a:ext cx="8296800" cy="1542000"/>
          </a:xfrm>
          <a:prstGeom prst="rect">
            <a:avLst/>
          </a:prstGeom>
        </p:spPr>
        <p:txBody>
          <a:bodyPr spcFirstLastPara="1" wrap="square" lIns="91425" tIns="91425" rIns="91425" bIns="91425" anchor="ctr" anchorCtr="0">
            <a:normAutofit/>
          </a:bodyPr>
          <a:lstStyle>
            <a:lvl1pPr lvl="0" algn="ctr">
              <a:spcBef>
                <a:spcPts val="0"/>
              </a:spcBef>
              <a:spcAft>
                <a:spcPts val="0"/>
              </a:spcAft>
              <a:buClr>
                <a:srgbClr val="FF9800"/>
              </a:buClr>
              <a:buSzPts val="4800"/>
              <a:buNone/>
              <a:defRPr sz="4800">
                <a:solidFill>
                  <a:srgbClr val="FF9800"/>
                </a:solidFill>
              </a:defRPr>
            </a:lvl1pPr>
            <a:lvl2pPr lvl="1" algn="ctr">
              <a:spcBef>
                <a:spcPts val="0"/>
              </a:spcBef>
              <a:spcAft>
                <a:spcPts val="0"/>
              </a:spcAft>
              <a:buClr>
                <a:srgbClr val="FF9800"/>
              </a:buClr>
              <a:buSzPts val="4800"/>
              <a:buNone/>
              <a:defRPr sz="4800">
                <a:solidFill>
                  <a:srgbClr val="FF9800"/>
                </a:solidFill>
              </a:defRPr>
            </a:lvl2pPr>
            <a:lvl3pPr lvl="2" algn="ctr">
              <a:spcBef>
                <a:spcPts val="0"/>
              </a:spcBef>
              <a:spcAft>
                <a:spcPts val="0"/>
              </a:spcAft>
              <a:buClr>
                <a:srgbClr val="FF9800"/>
              </a:buClr>
              <a:buSzPts val="4800"/>
              <a:buNone/>
              <a:defRPr sz="4800">
                <a:solidFill>
                  <a:srgbClr val="FF9800"/>
                </a:solidFill>
              </a:defRPr>
            </a:lvl3pPr>
            <a:lvl4pPr lvl="3" algn="ctr">
              <a:spcBef>
                <a:spcPts val="0"/>
              </a:spcBef>
              <a:spcAft>
                <a:spcPts val="0"/>
              </a:spcAft>
              <a:buClr>
                <a:srgbClr val="FF9800"/>
              </a:buClr>
              <a:buSzPts val="4800"/>
              <a:buNone/>
              <a:defRPr sz="4800">
                <a:solidFill>
                  <a:srgbClr val="FF9800"/>
                </a:solidFill>
              </a:defRPr>
            </a:lvl4pPr>
            <a:lvl5pPr lvl="4" algn="ctr">
              <a:spcBef>
                <a:spcPts val="0"/>
              </a:spcBef>
              <a:spcAft>
                <a:spcPts val="0"/>
              </a:spcAft>
              <a:buClr>
                <a:srgbClr val="FF9800"/>
              </a:buClr>
              <a:buSzPts val="4800"/>
              <a:buNone/>
              <a:defRPr sz="4800">
                <a:solidFill>
                  <a:srgbClr val="FF9800"/>
                </a:solidFill>
              </a:defRPr>
            </a:lvl5pPr>
            <a:lvl6pPr lvl="5" algn="ctr">
              <a:spcBef>
                <a:spcPts val="0"/>
              </a:spcBef>
              <a:spcAft>
                <a:spcPts val="0"/>
              </a:spcAft>
              <a:buClr>
                <a:srgbClr val="FF9800"/>
              </a:buClr>
              <a:buSzPts val="4800"/>
              <a:buNone/>
              <a:defRPr sz="4800">
                <a:solidFill>
                  <a:srgbClr val="FF9800"/>
                </a:solidFill>
              </a:defRPr>
            </a:lvl6pPr>
            <a:lvl7pPr lvl="6" algn="ctr">
              <a:spcBef>
                <a:spcPts val="0"/>
              </a:spcBef>
              <a:spcAft>
                <a:spcPts val="0"/>
              </a:spcAft>
              <a:buClr>
                <a:srgbClr val="FF9800"/>
              </a:buClr>
              <a:buSzPts val="4800"/>
              <a:buNone/>
              <a:defRPr sz="4800">
                <a:solidFill>
                  <a:srgbClr val="FF9800"/>
                </a:solidFill>
              </a:defRPr>
            </a:lvl7pPr>
            <a:lvl8pPr lvl="7" algn="ctr">
              <a:spcBef>
                <a:spcPts val="0"/>
              </a:spcBef>
              <a:spcAft>
                <a:spcPts val="0"/>
              </a:spcAft>
              <a:buClr>
                <a:srgbClr val="FF9800"/>
              </a:buClr>
              <a:buSzPts val="4800"/>
              <a:buNone/>
              <a:defRPr sz="4800">
                <a:solidFill>
                  <a:srgbClr val="FF9800"/>
                </a:solidFill>
              </a:defRPr>
            </a:lvl8pPr>
            <a:lvl9pPr lvl="8" algn="ctr">
              <a:spcBef>
                <a:spcPts val="0"/>
              </a:spcBef>
              <a:spcAft>
                <a:spcPts val="0"/>
              </a:spcAft>
              <a:buClr>
                <a:srgbClr val="FF9800"/>
              </a:buClr>
              <a:buSzPts val="4800"/>
              <a:buNone/>
              <a:defRPr sz="4800">
                <a:solidFill>
                  <a:srgbClr val="FF9800"/>
                </a:solidFill>
              </a:defRPr>
            </a:lvl9pPr>
          </a:lstStyle>
          <a:p>
            <a:endParaRPr/>
          </a:p>
        </p:txBody>
      </p:sp>
      <p:sp>
        <p:nvSpPr>
          <p:cNvPr id="32" name="Google Shape;32;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grpSp>
        <p:nvGrpSpPr>
          <p:cNvPr id="33" name="Google Shape;33;p4"/>
          <p:cNvGrpSpPr/>
          <p:nvPr/>
        </p:nvGrpSpPr>
        <p:grpSpPr>
          <a:xfrm>
            <a:off x="619475" y="581247"/>
            <a:ext cx="7854050" cy="4054800"/>
            <a:chOff x="619475" y="581247"/>
            <a:chExt cx="7854050" cy="4054800"/>
          </a:xfrm>
        </p:grpSpPr>
        <p:cxnSp>
          <p:nvCxnSpPr>
            <p:cNvPr id="34" name="Google Shape;34;p4"/>
            <p:cNvCxnSpPr/>
            <p:nvPr/>
          </p:nvCxnSpPr>
          <p:spPr>
            <a:xfrm rot="10800000">
              <a:off x="619475" y="581250"/>
              <a:ext cx="3416700" cy="0"/>
            </a:xfrm>
            <a:prstGeom prst="straightConnector1">
              <a:avLst/>
            </a:prstGeom>
            <a:noFill/>
            <a:ln w="57150" cap="flat" cmpd="sng">
              <a:solidFill>
                <a:srgbClr val="FF9B00"/>
              </a:solidFill>
              <a:prstDash val="solid"/>
              <a:round/>
              <a:headEnd type="none" w="sm" len="sm"/>
              <a:tailEnd type="none" w="sm" len="sm"/>
            </a:ln>
          </p:spPr>
        </p:cxnSp>
        <p:cxnSp>
          <p:nvCxnSpPr>
            <p:cNvPr id="35" name="Google Shape;35;p4"/>
            <p:cNvCxnSpPr/>
            <p:nvPr/>
          </p:nvCxnSpPr>
          <p:spPr>
            <a:xfrm flipH="1">
              <a:off x="621025" y="4597850"/>
              <a:ext cx="7852500" cy="38100"/>
            </a:xfrm>
            <a:prstGeom prst="straightConnector1">
              <a:avLst/>
            </a:prstGeom>
            <a:noFill/>
            <a:ln w="57150" cap="flat" cmpd="sng">
              <a:solidFill>
                <a:srgbClr val="FF9B00"/>
              </a:solidFill>
              <a:prstDash val="solid"/>
              <a:round/>
              <a:headEnd type="none" w="sm" len="sm"/>
              <a:tailEnd type="none" w="sm" len="sm"/>
            </a:ln>
          </p:spPr>
        </p:cxnSp>
        <p:cxnSp>
          <p:nvCxnSpPr>
            <p:cNvPr id="36" name="Google Shape;36;p4"/>
            <p:cNvCxnSpPr/>
            <p:nvPr/>
          </p:nvCxnSpPr>
          <p:spPr>
            <a:xfrm rot="10800000">
              <a:off x="4991147" y="581247"/>
              <a:ext cx="3476400" cy="0"/>
            </a:xfrm>
            <a:prstGeom prst="straightConnector1">
              <a:avLst/>
            </a:prstGeom>
            <a:noFill/>
            <a:ln w="57150" cap="flat" cmpd="sng">
              <a:solidFill>
                <a:srgbClr val="FF9B00"/>
              </a:solidFill>
              <a:prstDash val="solid"/>
              <a:round/>
              <a:headEnd type="none" w="sm" len="sm"/>
              <a:tailEnd type="none" w="sm" len="sm"/>
            </a:ln>
          </p:spPr>
        </p:cxnSp>
        <p:cxnSp>
          <p:nvCxnSpPr>
            <p:cNvPr id="37" name="Google Shape;37;p4"/>
            <p:cNvCxnSpPr/>
            <p:nvPr/>
          </p:nvCxnSpPr>
          <p:spPr>
            <a:xfrm>
              <a:off x="8441957" y="581247"/>
              <a:ext cx="0" cy="4011900"/>
            </a:xfrm>
            <a:prstGeom prst="straightConnector1">
              <a:avLst/>
            </a:prstGeom>
            <a:noFill/>
            <a:ln w="57150" cap="flat" cmpd="sng">
              <a:solidFill>
                <a:srgbClr val="FF9B00"/>
              </a:solidFill>
              <a:prstDash val="solid"/>
              <a:round/>
              <a:headEnd type="none" w="sm" len="sm"/>
              <a:tailEnd type="none" w="sm" len="sm"/>
            </a:ln>
          </p:spPr>
        </p:cxnSp>
        <p:cxnSp>
          <p:nvCxnSpPr>
            <p:cNvPr id="38" name="Google Shape;38;p4"/>
            <p:cNvCxnSpPr/>
            <p:nvPr/>
          </p:nvCxnSpPr>
          <p:spPr>
            <a:xfrm>
              <a:off x="645042" y="581247"/>
              <a:ext cx="0" cy="4054800"/>
            </a:xfrm>
            <a:prstGeom prst="straightConnector1">
              <a:avLst/>
            </a:prstGeom>
            <a:noFill/>
            <a:ln w="57150" cap="flat" cmpd="sng">
              <a:solidFill>
                <a:srgbClr val="FF9B00"/>
              </a:solidFill>
              <a:prstDash val="solid"/>
              <a:round/>
              <a:headEnd type="none" w="sm" len="sm"/>
              <a:tailEnd type="none" w="sm" len="sm"/>
            </a:ln>
          </p:spPr>
        </p:cxnSp>
      </p:grpSp>
      <p:pic>
        <p:nvPicPr>
          <p:cNvPr id="39" name="Google Shape;39;p4"/>
          <p:cNvPicPr preferRelativeResize="0"/>
          <p:nvPr/>
        </p:nvPicPr>
        <p:blipFill rotWithShape="1">
          <a:blip r:embed="rId2">
            <a:alphaModFix/>
          </a:blip>
          <a:srcRect/>
          <a:stretch/>
        </p:blipFill>
        <p:spPr>
          <a:xfrm>
            <a:off x="4321656" y="375325"/>
            <a:ext cx="382488" cy="3936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0"/>
        <p:cNvGrpSpPr/>
        <p:nvPr/>
      </p:nvGrpSpPr>
      <p:grpSpPr>
        <a:xfrm>
          <a:off x="0" y="0"/>
          <a:ext cx="0" cy="0"/>
          <a:chOff x="0" y="0"/>
          <a:chExt cx="0" cy="0"/>
        </a:xfrm>
      </p:grpSpPr>
      <p:sp>
        <p:nvSpPr>
          <p:cNvPr id="41" name="Google Shape;41;p5"/>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2" name="Google Shape;42;p5"/>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3" name="Google Shape;43;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sz="900">
                <a:solidFill>
                  <a:srgbClr val="343541"/>
                </a:solidFill>
              </a:defRPr>
            </a:lvl1pPr>
            <a:lvl2pPr lvl="1">
              <a:buNone/>
              <a:defRPr sz="900">
                <a:solidFill>
                  <a:srgbClr val="343541"/>
                </a:solidFill>
              </a:defRPr>
            </a:lvl2pPr>
            <a:lvl3pPr lvl="2">
              <a:buNone/>
              <a:defRPr sz="900">
                <a:solidFill>
                  <a:srgbClr val="343541"/>
                </a:solidFill>
              </a:defRPr>
            </a:lvl3pPr>
            <a:lvl4pPr lvl="3">
              <a:buNone/>
              <a:defRPr sz="900">
                <a:solidFill>
                  <a:srgbClr val="343541"/>
                </a:solidFill>
              </a:defRPr>
            </a:lvl4pPr>
            <a:lvl5pPr lvl="4">
              <a:buNone/>
              <a:defRPr sz="900">
                <a:solidFill>
                  <a:srgbClr val="343541"/>
                </a:solidFill>
              </a:defRPr>
            </a:lvl5pPr>
            <a:lvl6pPr lvl="5">
              <a:buNone/>
              <a:defRPr sz="900">
                <a:solidFill>
                  <a:srgbClr val="343541"/>
                </a:solidFill>
              </a:defRPr>
            </a:lvl6pPr>
            <a:lvl7pPr lvl="6">
              <a:buNone/>
              <a:defRPr sz="900">
                <a:solidFill>
                  <a:srgbClr val="343541"/>
                </a:solidFill>
              </a:defRPr>
            </a:lvl7pPr>
            <a:lvl8pPr lvl="7">
              <a:buNone/>
              <a:defRPr sz="900">
                <a:solidFill>
                  <a:srgbClr val="343541"/>
                </a:solidFill>
              </a:defRPr>
            </a:lvl8pPr>
            <a:lvl9pPr lvl="8">
              <a:buNone/>
              <a:defRPr sz="900">
                <a:solidFill>
                  <a:srgbClr val="343541"/>
                </a:solidFill>
              </a:defRPr>
            </a:lvl9pPr>
          </a:lstStyle>
          <a:p>
            <a:pPr marL="0" lvl="0" indent="0" algn="r" rtl="0">
              <a:spcBef>
                <a:spcPts val="0"/>
              </a:spcBef>
              <a:spcAft>
                <a:spcPts val="0"/>
              </a:spcAft>
              <a:buNone/>
            </a:pPr>
            <a:fld id="{00000000-1234-1234-1234-123412341234}" type="slidenum">
              <a:rPr lang="en"/>
              <a:t>‹#›</a:t>
            </a:fld>
            <a:endParaRPr/>
          </a:p>
        </p:txBody>
      </p:sp>
      <p:sp>
        <p:nvSpPr>
          <p:cNvPr id="44" name="Google Shape;44;p5"/>
          <p:cNvSpPr txBox="1"/>
          <p:nvPr/>
        </p:nvSpPr>
        <p:spPr>
          <a:xfrm>
            <a:off x="98265" y="4772451"/>
            <a:ext cx="1688700" cy="226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b="1">
                <a:solidFill>
                  <a:srgbClr val="343541"/>
                </a:solidFill>
                <a:latin typeface="Lato"/>
                <a:ea typeface="Lato"/>
                <a:cs typeface="Lato"/>
                <a:sym typeface="Lato"/>
              </a:rPr>
              <a:t>SMARTCirculair.com</a:t>
            </a:r>
            <a:endParaRPr sz="900" b="1">
              <a:solidFill>
                <a:srgbClr val="343541"/>
              </a:solidFill>
              <a:latin typeface="Lato"/>
              <a:ea typeface="Lato"/>
              <a:cs typeface="Lato"/>
              <a:sym typeface="Lato"/>
            </a:endParaRPr>
          </a:p>
        </p:txBody>
      </p:sp>
      <p:pic>
        <p:nvPicPr>
          <p:cNvPr id="45" name="Google Shape;45;p5"/>
          <p:cNvPicPr preferRelativeResize="0"/>
          <p:nvPr/>
        </p:nvPicPr>
        <p:blipFill rotWithShape="1">
          <a:blip r:embed="rId2">
            <a:alphaModFix/>
          </a:blip>
          <a:srcRect/>
          <a:stretch/>
        </p:blipFill>
        <p:spPr>
          <a:xfrm>
            <a:off x="228881" y="290486"/>
            <a:ext cx="219829" cy="226200"/>
          </a:xfrm>
          <a:prstGeom prst="rect">
            <a:avLst/>
          </a:prstGeom>
          <a:noFill/>
          <a:ln>
            <a:noFill/>
          </a:ln>
        </p:spPr>
      </p:pic>
      <p:cxnSp>
        <p:nvCxnSpPr>
          <p:cNvPr id="46" name="Google Shape;46;p5"/>
          <p:cNvCxnSpPr/>
          <p:nvPr/>
        </p:nvCxnSpPr>
        <p:spPr>
          <a:xfrm>
            <a:off x="2477724" y="415650"/>
            <a:ext cx="6244200" cy="0"/>
          </a:xfrm>
          <a:prstGeom prst="straightConnector1">
            <a:avLst/>
          </a:prstGeom>
          <a:noFill/>
          <a:ln w="38100" cap="flat" cmpd="sng">
            <a:solidFill>
              <a:srgbClr val="FF9800"/>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7"/>
        <p:cNvGrpSpPr/>
        <p:nvPr/>
      </p:nvGrpSpPr>
      <p:grpSpPr>
        <a:xfrm>
          <a:off x="0" y="0"/>
          <a:ext cx="0" cy="0"/>
          <a:chOff x="0" y="0"/>
          <a:chExt cx="0" cy="0"/>
        </a:xfrm>
      </p:grpSpPr>
      <p:sp>
        <p:nvSpPr>
          <p:cNvPr id="48" name="Google Shape;48;p6"/>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9" name="Google Shape;49;p6"/>
          <p:cNvSpPr txBox="1">
            <a:spLocks noGrp="1"/>
          </p:cNvSpPr>
          <p:nvPr>
            <p:ph type="body" idx="1"/>
          </p:nvPr>
        </p:nvSpPr>
        <p:spPr>
          <a:xfrm>
            <a:off x="2400303" y="1602675"/>
            <a:ext cx="3071400" cy="3002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50" name="Google Shape;50;p6"/>
          <p:cNvSpPr txBox="1">
            <a:spLocks noGrp="1"/>
          </p:cNvSpPr>
          <p:nvPr>
            <p:ph type="body" idx="2"/>
          </p:nvPr>
        </p:nvSpPr>
        <p:spPr>
          <a:xfrm>
            <a:off x="5650572" y="1602675"/>
            <a:ext cx="3071400" cy="3002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51" name="Google Shape;51;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52" name="Google Shape;52;p6"/>
          <p:cNvCxnSpPr/>
          <p:nvPr/>
        </p:nvCxnSpPr>
        <p:spPr>
          <a:xfrm>
            <a:off x="2477724" y="415650"/>
            <a:ext cx="6244200" cy="0"/>
          </a:xfrm>
          <a:prstGeom prst="straightConnector1">
            <a:avLst/>
          </a:prstGeom>
          <a:noFill/>
          <a:ln w="38100" cap="flat" cmpd="sng">
            <a:solidFill>
              <a:srgbClr val="F99C00"/>
            </a:solidFill>
            <a:prstDash val="solid"/>
            <a:round/>
            <a:headEnd type="none" w="sm" len="sm"/>
            <a:tailEnd type="none" w="sm" len="sm"/>
          </a:ln>
        </p:spPr>
      </p:cxnSp>
      <p:cxnSp>
        <p:nvCxnSpPr>
          <p:cNvPr id="53" name="Google Shape;53;p6"/>
          <p:cNvCxnSpPr/>
          <p:nvPr/>
        </p:nvCxnSpPr>
        <p:spPr>
          <a:xfrm>
            <a:off x="2477724" y="4740000"/>
            <a:ext cx="6244200" cy="0"/>
          </a:xfrm>
          <a:prstGeom prst="straightConnector1">
            <a:avLst/>
          </a:prstGeom>
          <a:noFill/>
          <a:ln w="19050" cap="flat" cmpd="sng">
            <a:solidFill>
              <a:srgbClr val="F99C00"/>
            </a:solidFill>
            <a:prstDash val="solid"/>
            <a:round/>
            <a:headEnd type="none" w="sm" len="sm"/>
            <a:tailEnd type="none" w="sm" len="sm"/>
          </a:ln>
        </p:spPr>
      </p:cxnSp>
      <p:cxnSp>
        <p:nvCxnSpPr>
          <p:cNvPr id="54" name="Google Shape;54;p6"/>
          <p:cNvCxnSpPr/>
          <p:nvPr/>
        </p:nvCxnSpPr>
        <p:spPr>
          <a:xfrm>
            <a:off x="425198" y="415650"/>
            <a:ext cx="183300" cy="0"/>
          </a:xfrm>
          <a:prstGeom prst="straightConnector1">
            <a:avLst/>
          </a:prstGeom>
          <a:noFill/>
          <a:ln w="19050" cap="flat" cmpd="sng">
            <a:solidFill>
              <a:srgbClr val="F99C00"/>
            </a:solidFill>
            <a:prstDash val="solid"/>
            <a:round/>
            <a:headEnd type="none" w="sm" len="sm"/>
            <a:tailEnd type="none" w="sm" len="sm"/>
          </a:ln>
        </p:spPr>
      </p:cxnSp>
      <p:pic>
        <p:nvPicPr>
          <p:cNvPr id="55" name="Google Shape;55;p6"/>
          <p:cNvPicPr preferRelativeResize="0"/>
          <p:nvPr/>
        </p:nvPicPr>
        <p:blipFill rotWithShape="1">
          <a:blip r:embed="rId2">
            <a:alphaModFix/>
          </a:blip>
          <a:srcRect/>
          <a:stretch/>
        </p:blipFill>
        <p:spPr>
          <a:xfrm>
            <a:off x="325592" y="4507772"/>
            <a:ext cx="382513" cy="393600"/>
          </a:xfrm>
          <a:prstGeom prst="rect">
            <a:avLst/>
          </a:prstGeom>
          <a:noFill/>
          <a:ln>
            <a:noFill/>
          </a:ln>
        </p:spPr>
      </p:pic>
      <p:sp>
        <p:nvSpPr>
          <p:cNvPr id="56" name="Google Shape;56;p6"/>
          <p:cNvSpPr txBox="1"/>
          <p:nvPr/>
        </p:nvSpPr>
        <p:spPr>
          <a:xfrm>
            <a:off x="708101" y="4609201"/>
            <a:ext cx="1688700" cy="226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b="1">
                <a:solidFill>
                  <a:srgbClr val="343541"/>
                </a:solidFill>
                <a:latin typeface="Lato"/>
                <a:ea typeface="Lato"/>
                <a:cs typeface="Lato"/>
                <a:sym typeface="Lato"/>
              </a:rPr>
              <a:t>SMARTCirculair.com</a:t>
            </a:r>
            <a:endParaRPr sz="900" b="1">
              <a:solidFill>
                <a:srgbClr val="343541"/>
              </a:solidFill>
              <a:latin typeface="Lato"/>
              <a:ea typeface="Lato"/>
              <a:cs typeface="Lato"/>
              <a:sym typeface="Lato"/>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7"/>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59" name="Google Shape;59;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60" name="Google Shape;60;p7"/>
          <p:cNvPicPr preferRelativeResize="0"/>
          <p:nvPr/>
        </p:nvPicPr>
        <p:blipFill rotWithShape="1">
          <a:blip r:embed="rId2">
            <a:alphaModFix/>
          </a:blip>
          <a:srcRect/>
          <a:stretch/>
        </p:blipFill>
        <p:spPr>
          <a:xfrm>
            <a:off x="325592" y="4507772"/>
            <a:ext cx="382513" cy="393600"/>
          </a:xfrm>
          <a:prstGeom prst="rect">
            <a:avLst/>
          </a:prstGeom>
          <a:noFill/>
          <a:ln>
            <a:noFill/>
          </a:ln>
        </p:spPr>
      </p:pic>
      <p:sp>
        <p:nvSpPr>
          <p:cNvPr id="61" name="Google Shape;61;p7"/>
          <p:cNvSpPr txBox="1"/>
          <p:nvPr/>
        </p:nvSpPr>
        <p:spPr>
          <a:xfrm>
            <a:off x="708101" y="4609201"/>
            <a:ext cx="1688700" cy="226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b="1">
                <a:solidFill>
                  <a:srgbClr val="343541"/>
                </a:solidFill>
                <a:latin typeface="Lato"/>
                <a:ea typeface="Lato"/>
                <a:cs typeface="Lato"/>
                <a:sym typeface="Lato"/>
              </a:rPr>
              <a:t>SMARTCirculair.com</a:t>
            </a:r>
            <a:endParaRPr sz="900" b="1">
              <a:solidFill>
                <a:srgbClr val="343541"/>
              </a:solidFill>
              <a:latin typeface="Lato"/>
              <a:ea typeface="Lato"/>
              <a:cs typeface="Lato"/>
              <a:sym typeface="Lato"/>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2"/>
        <p:cNvGrpSpPr/>
        <p:nvPr/>
      </p:nvGrpSpPr>
      <p:grpSpPr>
        <a:xfrm>
          <a:off x="0" y="0"/>
          <a:ext cx="0" cy="0"/>
          <a:chOff x="0" y="0"/>
          <a:chExt cx="0" cy="0"/>
        </a:xfrm>
      </p:grpSpPr>
      <p:cxnSp>
        <p:nvCxnSpPr>
          <p:cNvPr id="63" name="Google Shape;63;p8"/>
          <p:cNvCxnSpPr/>
          <p:nvPr/>
        </p:nvCxnSpPr>
        <p:spPr>
          <a:xfrm>
            <a:off x="425198" y="415650"/>
            <a:ext cx="183300" cy="0"/>
          </a:xfrm>
          <a:prstGeom prst="straightConnector1">
            <a:avLst/>
          </a:prstGeom>
          <a:noFill/>
          <a:ln w="19050" cap="flat" cmpd="sng">
            <a:solidFill>
              <a:srgbClr val="FF9800"/>
            </a:solidFill>
            <a:prstDash val="solid"/>
            <a:round/>
            <a:headEnd type="none" w="sm" len="sm"/>
            <a:tailEnd type="none" w="sm" len="sm"/>
          </a:ln>
        </p:spPr>
      </p:cxnSp>
      <p:sp>
        <p:nvSpPr>
          <p:cNvPr id="64" name="Google Shape;64;p8"/>
          <p:cNvSpPr txBox="1">
            <a:spLocks noGrp="1"/>
          </p:cNvSpPr>
          <p:nvPr>
            <p:ph type="title"/>
          </p:nvPr>
        </p:nvSpPr>
        <p:spPr>
          <a:xfrm>
            <a:off x="319500" y="936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5" name="Google Shape;65;p8"/>
          <p:cNvSpPr txBox="1">
            <a:spLocks noGrp="1"/>
          </p:cNvSpPr>
          <p:nvPr>
            <p:ph type="body" idx="1"/>
          </p:nvPr>
        </p:nvSpPr>
        <p:spPr>
          <a:xfrm>
            <a:off x="319500" y="1846804"/>
            <a:ext cx="2808000" cy="2806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66" name="Google Shape;66;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67" name="Google Shape;67;p8"/>
          <p:cNvPicPr preferRelativeResize="0"/>
          <p:nvPr/>
        </p:nvPicPr>
        <p:blipFill rotWithShape="1">
          <a:blip r:embed="rId2">
            <a:alphaModFix/>
          </a:blip>
          <a:srcRect/>
          <a:stretch/>
        </p:blipFill>
        <p:spPr>
          <a:xfrm>
            <a:off x="325592" y="4507772"/>
            <a:ext cx="382513" cy="393600"/>
          </a:xfrm>
          <a:prstGeom prst="rect">
            <a:avLst/>
          </a:prstGeom>
          <a:noFill/>
          <a:ln>
            <a:noFill/>
          </a:ln>
        </p:spPr>
      </p:pic>
      <p:sp>
        <p:nvSpPr>
          <p:cNvPr id="68" name="Google Shape;68;p8"/>
          <p:cNvSpPr txBox="1"/>
          <p:nvPr/>
        </p:nvSpPr>
        <p:spPr>
          <a:xfrm>
            <a:off x="708101" y="4609201"/>
            <a:ext cx="1688700" cy="226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b="1">
                <a:solidFill>
                  <a:srgbClr val="343541"/>
                </a:solidFill>
                <a:latin typeface="Lato"/>
                <a:ea typeface="Lato"/>
                <a:cs typeface="Lato"/>
                <a:sym typeface="Lato"/>
              </a:rPr>
              <a:t>SMARTCirculair.com</a:t>
            </a:r>
            <a:endParaRPr sz="900" b="1">
              <a:solidFill>
                <a:srgbClr val="343541"/>
              </a:solidFill>
              <a:latin typeface="Lato"/>
              <a:ea typeface="Lato"/>
              <a:cs typeface="Lato"/>
              <a:sym typeface="Lato"/>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rgbClr val="FEE7CC"/>
        </a:solidFill>
        <a:effectLst/>
      </p:bgPr>
    </p:bg>
    <p:spTree>
      <p:nvGrpSpPr>
        <p:cNvPr id="1" name="Shape 69"/>
        <p:cNvGrpSpPr/>
        <p:nvPr/>
      </p:nvGrpSpPr>
      <p:grpSpPr>
        <a:xfrm>
          <a:off x="0" y="0"/>
          <a:ext cx="0" cy="0"/>
          <a:chOff x="0" y="0"/>
          <a:chExt cx="0" cy="0"/>
        </a:xfrm>
      </p:grpSpPr>
      <p:cxnSp>
        <p:nvCxnSpPr>
          <p:cNvPr id="70" name="Google Shape;70;p9"/>
          <p:cNvCxnSpPr/>
          <p:nvPr/>
        </p:nvCxnSpPr>
        <p:spPr>
          <a:xfrm>
            <a:off x="425198" y="415650"/>
            <a:ext cx="183300" cy="0"/>
          </a:xfrm>
          <a:prstGeom prst="straightConnector1">
            <a:avLst/>
          </a:prstGeom>
          <a:noFill/>
          <a:ln w="19050" cap="flat" cmpd="sng">
            <a:solidFill>
              <a:srgbClr val="FFAB40"/>
            </a:solidFill>
            <a:prstDash val="solid"/>
            <a:round/>
            <a:headEnd type="none" w="sm" len="sm"/>
            <a:tailEnd type="none" w="sm" len="sm"/>
          </a:ln>
        </p:spPr>
      </p:cxnSp>
      <p:sp>
        <p:nvSpPr>
          <p:cNvPr id="71" name="Google Shape;71;p9"/>
          <p:cNvSpPr txBox="1">
            <a:spLocks noGrp="1"/>
          </p:cNvSpPr>
          <p:nvPr>
            <p:ph type="title"/>
          </p:nvPr>
        </p:nvSpPr>
        <p:spPr>
          <a:xfrm>
            <a:off x="283103" y="712141"/>
            <a:ext cx="6244200" cy="3835500"/>
          </a:xfrm>
          <a:prstGeom prst="rect">
            <a:avLst/>
          </a:prstGeom>
        </p:spPr>
        <p:txBody>
          <a:bodyPr spcFirstLastPara="1" wrap="square" lIns="91425" tIns="91425" rIns="91425" bIns="91425" anchor="ctr" anchorCtr="0">
            <a:normAutofit/>
          </a:bodyPr>
          <a:lstStyle>
            <a:lvl1pPr lvl="0">
              <a:spcBef>
                <a:spcPts val="0"/>
              </a:spcBef>
              <a:spcAft>
                <a:spcPts val="0"/>
              </a:spcAft>
              <a:buClr>
                <a:srgbClr val="F99C00"/>
              </a:buClr>
              <a:buSzPts val="4800"/>
              <a:buNone/>
              <a:defRPr sz="4800">
                <a:solidFill>
                  <a:srgbClr val="F99C00"/>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72" name="Google Shape;72;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pic>
        <p:nvPicPr>
          <p:cNvPr id="73" name="Google Shape;73;p9"/>
          <p:cNvPicPr preferRelativeResize="0"/>
          <p:nvPr/>
        </p:nvPicPr>
        <p:blipFill rotWithShape="1">
          <a:blip r:embed="rId2">
            <a:alphaModFix/>
          </a:blip>
          <a:srcRect/>
          <a:stretch/>
        </p:blipFill>
        <p:spPr>
          <a:xfrm>
            <a:off x="325592" y="4507772"/>
            <a:ext cx="382513" cy="393600"/>
          </a:xfrm>
          <a:prstGeom prst="rect">
            <a:avLst/>
          </a:prstGeom>
          <a:noFill/>
          <a:ln>
            <a:noFill/>
          </a:ln>
        </p:spPr>
      </p:pic>
      <p:sp>
        <p:nvSpPr>
          <p:cNvPr id="74" name="Google Shape;74;p9"/>
          <p:cNvSpPr txBox="1"/>
          <p:nvPr/>
        </p:nvSpPr>
        <p:spPr>
          <a:xfrm>
            <a:off x="708101" y="4609201"/>
            <a:ext cx="1688700" cy="226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b="1">
                <a:solidFill>
                  <a:srgbClr val="343541"/>
                </a:solidFill>
                <a:latin typeface="Lato"/>
                <a:ea typeface="Lato"/>
                <a:cs typeface="Lato"/>
                <a:sym typeface="Lato"/>
              </a:rPr>
              <a:t>SMARTCirculair.com</a:t>
            </a:r>
            <a:endParaRPr sz="900" b="1">
              <a:solidFill>
                <a:srgbClr val="343541"/>
              </a:solidFill>
              <a:latin typeface="Lato"/>
              <a:ea typeface="Lato"/>
              <a:cs typeface="Lato"/>
              <a:sym typeface="Lato"/>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5"/>
        <p:cNvGrpSpPr/>
        <p:nvPr/>
      </p:nvGrpSpPr>
      <p:grpSpPr>
        <a:xfrm>
          <a:off x="0" y="0"/>
          <a:ext cx="0" cy="0"/>
          <a:chOff x="0" y="0"/>
          <a:chExt cx="0" cy="0"/>
        </a:xfrm>
      </p:grpSpPr>
      <p:sp>
        <p:nvSpPr>
          <p:cNvPr id="76" name="Google Shape;76;p10"/>
          <p:cNvSpPr/>
          <p:nvPr/>
        </p:nvSpPr>
        <p:spPr>
          <a:xfrm>
            <a:off x="4572000" y="125"/>
            <a:ext cx="4572000" cy="5143500"/>
          </a:xfrm>
          <a:prstGeom prst="rect">
            <a:avLst/>
          </a:prstGeom>
          <a:solidFill>
            <a:srgbClr val="F99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7" name="Google Shape;77;p10"/>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78" name="Google Shape;78;p10"/>
          <p:cNvSpPr txBox="1">
            <a:spLocks noGrp="1"/>
          </p:cNvSpPr>
          <p:nvPr>
            <p:ph type="title"/>
          </p:nvPr>
        </p:nvSpPr>
        <p:spPr>
          <a:xfrm>
            <a:off x="265500" y="1397350"/>
            <a:ext cx="4045200" cy="1318200"/>
          </a:xfrm>
          <a:prstGeom prst="rect">
            <a:avLst/>
          </a:prstGeom>
        </p:spPr>
        <p:txBody>
          <a:bodyPr spcFirstLastPara="1" wrap="square" lIns="91425" tIns="91425" rIns="91425" bIns="91425" anchor="b" anchorCtr="0">
            <a:normAutofit/>
          </a:bodyPr>
          <a:lstStyle>
            <a:lvl1pPr lvl="0" algn="ctr">
              <a:spcBef>
                <a:spcPts val="0"/>
              </a:spcBef>
              <a:spcAft>
                <a:spcPts val="0"/>
              </a:spcAft>
              <a:buClr>
                <a:srgbClr val="F99C00"/>
              </a:buClr>
              <a:buSzPts val="3600"/>
              <a:buNone/>
              <a:defRPr sz="3600">
                <a:solidFill>
                  <a:srgbClr val="F99C00"/>
                </a:solidFill>
              </a:defRPr>
            </a:lvl1pPr>
            <a:lvl2pPr lvl="1" algn="ctr">
              <a:spcBef>
                <a:spcPts val="0"/>
              </a:spcBef>
              <a:spcAft>
                <a:spcPts val="0"/>
              </a:spcAft>
              <a:buClr>
                <a:srgbClr val="F99C00"/>
              </a:buClr>
              <a:buSzPts val="3600"/>
              <a:buNone/>
              <a:defRPr sz="3600">
                <a:solidFill>
                  <a:srgbClr val="F99C00"/>
                </a:solidFill>
              </a:defRPr>
            </a:lvl2pPr>
            <a:lvl3pPr lvl="2" algn="ctr">
              <a:spcBef>
                <a:spcPts val="0"/>
              </a:spcBef>
              <a:spcAft>
                <a:spcPts val="0"/>
              </a:spcAft>
              <a:buClr>
                <a:srgbClr val="F99C00"/>
              </a:buClr>
              <a:buSzPts val="3600"/>
              <a:buNone/>
              <a:defRPr sz="3600">
                <a:solidFill>
                  <a:srgbClr val="F99C00"/>
                </a:solidFill>
              </a:defRPr>
            </a:lvl3pPr>
            <a:lvl4pPr lvl="3" algn="ctr">
              <a:spcBef>
                <a:spcPts val="0"/>
              </a:spcBef>
              <a:spcAft>
                <a:spcPts val="0"/>
              </a:spcAft>
              <a:buClr>
                <a:srgbClr val="F99C00"/>
              </a:buClr>
              <a:buSzPts val="3600"/>
              <a:buNone/>
              <a:defRPr sz="3600">
                <a:solidFill>
                  <a:srgbClr val="F99C00"/>
                </a:solidFill>
              </a:defRPr>
            </a:lvl4pPr>
            <a:lvl5pPr lvl="4" algn="ctr">
              <a:spcBef>
                <a:spcPts val="0"/>
              </a:spcBef>
              <a:spcAft>
                <a:spcPts val="0"/>
              </a:spcAft>
              <a:buClr>
                <a:srgbClr val="F99C00"/>
              </a:buClr>
              <a:buSzPts val="3600"/>
              <a:buNone/>
              <a:defRPr sz="3600">
                <a:solidFill>
                  <a:srgbClr val="F99C00"/>
                </a:solidFill>
              </a:defRPr>
            </a:lvl5pPr>
            <a:lvl6pPr lvl="5" algn="ctr">
              <a:spcBef>
                <a:spcPts val="0"/>
              </a:spcBef>
              <a:spcAft>
                <a:spcPts val="0"/>
              </a:spcAft>
              <a:buClr>
                <a:srgbClr val="F99C00"/>
              </a:buClr>
              <a:buSzPts val="3600"/>
              <a:buNone/>
              <a:defRPr sz="3600">
                <a:solidFill>
                  <a:srgbClr val="F99C00"/>
                </a:solidFill>
              </a:defRPr>
            </a:lvl6pPr>
            <a:lvl7pPr lvl="6" algn="ctr">
              <a:spcBef>
                <a:spcPts val="0"/>
              </a:spcBef>
              <a:spcAft>
                <a:spcPts val="0"/>
              </a:spcAft>
              <a:buClr>
                <a:srgbClr val="F99C00"/>
              </a:buClr>
              <a:buSzPts val="3600"/>
              <a:buNone/>
              <a:defRPr sz="3600">
                <a:solidFill>
                  <a:srgbClr val="F99C00"/>
                </a:solidFill>
              </a:defRPr>
            </a:lvl7pPr>
            <a:lvl8pPr lvl="7" algn="ctr">
              <a:spcBef>
                <a:spcPts val="0"/>
              </a:spcBef>
              <a:spcAft>
                <a:spcPts val="0"/>
              </a:spcAft>
              <a:buClr>
                <a:srgbClr val="F99C00"/>
              </a:buClr>
              <a:buSzPts val="3600"/>
              <a:buNone/>
              <a:defRPr sz="3600">
                <a:solidFill>
                  <a:srgbClr val="F99C00"/>
                </a:solidFill>
              </a:defRPr>
            </a:lvl8pPr>
            <a:lvl9pPr lvl="8" algn="ctr">
              <a:spcBef>
                <a:spcPts val="0"/>
              </a:spcBef>
              <a:spcAft>
                <a:spcPts val="0"/>
              </a:spcAft>
              <a:buClr>
                <a:srgbClr val="F99C00"/>
              </a:buClr>
              <a:buSzPts val="3600"/>
              <a:buNone/>
              <a:defRPr sz="3600">
                <a:solidFill>
                  <a:srgbClr val="F99C00"/>
                </a:solidFill>
              </a:defRPr>
            </a:lvl9pPr>
          </a:lstStyle>
          <a:p>
            <a:endParaRPr/>
          </a:p>
        </p:txBody>
      </p:sp>
      <p:sp>
        <p:nvSpPr>
          <p:cNvPr id="79" name="Google Shape;79;p10"/>
          <p:cNvSpPr txBox="1">
            <a:spLocks noGrp="1"/>
          </p:cNvSpPr>
          <p:nvPr>
            <p:ph type="subTitle" idx="1"/>
          </p:nvPr>
        </p:nvSpPr>
        <p:spPr>
          <a:xfrm>
            <a:off x="265500" y="273537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80" name="Google Shape;80;p10"/>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81" name="Google Shape;81;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pic>
        <p:nvPicPr>
          <p:cNvPr id="82" name="Google Shape;82;p10"/>
          <p:cNvPicPr preferRelativeResize="0"/>
          <p:nvPr/>
        </p:nvPicPr>
        <p:blipFill rotWithShape="1">
          <a:blip r:embed="rId2">
            <a:alphaModFix/>
          </a:blip>
          <a:srcRect/>
          <a:stretch/>
        </p:blipFill>
        <p:spPr>
          <a:xfrm>
            <a:off x="325592" y="4507772"/>
            <a:ext cx="382513" cy="393600"/>
          </a:xfrm>
          <a:prstGeom prst="rect">
            <a:avLst/>
          </a:prstGeom>
          <a:noFill/>
          <a:ln>
            <a:noFill/>
          </a:ln>
        </p:spPr>
      </p:pic>
      <p:sp>
        <p:nvSpPr>
          <p:cNvPr id="83" name="Google Shape;83;p10"/>
          <p:cNvSpPr txBox="1"/>
          <p:nvPr/>
        </p:nvSpPr>
        <p:spPr>
          <a:xfrm>
            <a:off x="708101" y="4609201"/>
            <a:ext cx="1688700" cy="226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b="1">
                <a:solidFill>
                  <a:srgbClr val="343541"/>
                </a:solidFill>
                <a:latin typeface="Lato"/>
                <a:ea typeface="Lato"/>
                <a:cs typeface="Lato"/>
                <a:sym typeface="Lato"/>
              </a:rPr>
              <a:t>SMARTCirculair.com</a:t>
            </a:r>
            <a:endParaRPr sz="900" b="1">
              <a:solidFill>
                <a:srgbClr val="343541"/>
              </a:solidFill>
              <a:latin typeface="Lato"/>
              <a:ea typeface="Lato"/>
              <a:cs typeface="Lato"/>
              <a:sym typeface="Lato"/>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wiss-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2"/>
              </a:buClr>
              <a:buSzPts val="3000"/>
              <a:buFont typeface="Calibri"/>
              <a:buNone/>
              <a:defRPr sz="3000" b="1">
                <a:solidFill>
                  <a:schemeClr val="dk2"/>
                </a:solidFill>
                <a:latin typeface="Calibri"/>
                <a:ea typeface="Calibri"/>
                <a:cs typeface="Calibri"/>
                <a:sym typeface="Calibri"/>
              </a:defRPr>
            </a:lvl1pPr>
            <a:lvl2pPr lvl="1" rtl="0">
              <a:spcBef>
                <a:spcPts val="0"/>
              </a:spcBef>
              <a:spcAft>
                <a:spcPts val="0"/>
              </a:spcAft>
              <a:buClr>
                <a:schemeClr val="dk2"/>
              </a:buClr>
              <a:buSzPts val="3000"/>
              <a:buFont typeface="Calibri"/>
              <a:buNone/>
              <a:defRPr sz="3000" b="1">
                <a:solidFill>
                  <a:schemeClr val="dk2"/>
                </a:solidFill>
                <a:latin typeface="Calibri"/>
                <a:ea typeface="Calibri"/>
                <a:cs typeface="Calibri"/>
                <a:sym typeface="Calibri"/>
              </a:defRPr>
            </a:lvl2pPr>
            <a:lvl3pPr lvl="2" rtl="0">
              <a:spcBef>
                <a:spcPts val="0"/>
              </a:spcBef>
              <a:spcAft>
                <a:spcPts val="0"/>
              </a:spcAft>
              <a:buClr>
                <a:schemeClr val="dk2"/>
              </a:buClr>
              <a:buSzPts val="3000"/>
              <a:buFont typeface="Calibri"/>
              <a:buNone/>
              <a:defRPr sz="3000" b="1">
                <a:solidFill>
                  <a:schemeClr val="dk2"/>
                </a:solidFill>
                <a:latin typeface="Calibri"/>
                <a:ea typeface="Calibri"/>
                <a:cs typeface="Calibri"/>
                <a:sym typeface="Calibri"/>
              </a:defRPr>
            </a:lvl3pPr>
            <a:lvl4pPr lvl="3" rtl="0">
              <a:spcBef>
                <a:spcPts val="0"/>
              </a:spcBef>
              <a:spcAft>
                <a:spcPts val="0"/>
              </a:spcAft>
              <a:buClr>
                <a:schemeClr val="dk2"/>
              </a:buClr>
              <a:buSzPts val="3000"/>
              <a:buFont typeface="Calibri"/>
              <a:buNone/>
              <a:defRPr sz="3000" b="1">
                <a:solidFill>
                  <a:schemeClr val="dk2"/>
                </a:solidFill>
                <a:latin typeface="Calibri"/>
                <a:ea typeface="Calibri"/>
                <a:cs typeface="Calibri"/>
                <a:sym typeface="Calibri"/>
              </a:defRPr>
            </a:lvl4pPr>
            <a:lvl5pPr lvl="4" rtl="0">
              <a:spcBef>
                <a:spcPts val="0"/>
              </a:spcBef>
              <a:spcAft>
                <a:spcPts val="0"/>
              </a:spcAft>
              <a:buClr>
                <a:schemeClr val="dk2"/>
              </a:buClr>
              <a:buSzPts val="3000"/>
              <a:buFont typeface="Calibri"/>
              <a:buNone/>
              <a:defRPr sz="3000" b="1">
                <a:solidFill>
                  <a:schemeClr val="dk2"/>
                </a:solidFill>
                <a:latin typeface="Calibri"/>
                <a:ea typeface="Calibri"/>
                <a:cs typeface="Calibri"/>
                <a:sym typeface="Calibri"/>
              </a:defRPr>
            </a:lvl5pPr>
            <a:lvl6pPr lvl="5" rtl="0">
              <a:spcBef>
                <a:spcPts val="0"/>
              </a:spcBef>
              <a:spcAft>
                <a:spcPts val="0"/>
              </a:spcAft>
              <a:buClr>
                <a:schemeClr val="dk2"/>
              </a:buClr>
              <a:buSzPts val="3000"/>
              <a:buFont typeface="Calibri"/>
              <a:buNone/>
              <a:defRPr sz="3000" b="1">
                <a:solidFill>
                  <a:schemeClr val="dk2"/>
                </a:solidFill>
                <a:latin typeface="Calibri"/>
                <a:ea typeface="Calibri"/>
                <a:cs typeface="Calibri"/>
                <a:sym typeface="Calibri"/>
              </a:defRPr>
            </a:lvl6pPr>
            <a:lvl7pPr lvl="6" rtl="0">
              <a:spcBef>
                <a:spcPts val="0"/>
              </a:spcBef>
              <a:spcAft>
                <a:spcPts val="0"/>
              </a:spcAft>
              <a:buClr>
                <a:schemeClr val="dk2"/>
              </a:buClr>
              <a:buSzPts val="3000"/>
              <a:buFont typeface="Calibri"/>
              <a:buNone/>
              <a:defRPr sz="3000" b="1">
                <a:solidFill>
                  <a:schemeClr val="dk2"/>
                </a:solidFill>
                <a:latin typeface="Calibri"/>
                <a:ea typeface="Calibri"/>
                <a:cs typeface="Calibri"/>
                <a:sym typeface="Calibri"/>
              </a:defRPr>
            </a:lvl7pPr>
            <a:lvl8pPr lvl="7" rtl="0">
              <a:spcBef>
                <a:spcPts val="0"/>
              </a:spcBef>
              <a:spcAft>
                <a:spcPts val="0"/>
              </a:spcAft>
              <a:buClr>
                <a:schemeClr val="dk2"/>
              </a:buClr>
              <a:buSzPts val="3000"/>
              <a:buFont typeface="Calibri"/>
              <a:buNone/>
              <a:defRPr sz="3000" b="1">
                <a:solidFill>
                  <a:schemeClr val="dk2"/>
                </a:solidFill>
                <a:latin typeface="Calibri"/>
                <a:ea typeface="Calibri"/>
                <a:cs typeface="Calibri"/>
                <a:sym typeface="Calibri"/>
              </a:defRPr>
            </a:lvl8pPr>
            <a:lvl9pPr lvl="8" rtl="0">
              <a:spcBef>
                <a:spcPts val="0"/>
              </a:spcBef>
              <a:spcAft>
                <a:spcPts val="0"/>
              </a:spcAft>
              <a:buClr>
                <a:schemeClr val="dk2"/>
              </a:buClr>
              <a:buSzPts val="3000"/>
              <a:buFont typeface="Calibri"/>
              <a:buNone/>
              <a:defRPr sz="3000" b="1">
                <a:solidFill>
                  <a:schemeClr val="dk2"/>
                </a:solidFill>
                <a:latin typeface="Calibri"/>
                <a:ea typeface="Calibri"/>
                <a:cs typeface="Calibri"/>
                <a:sym typeface="Calibri"/>
              </a:defRPr>
            </a:lvl9pPr>
          </a:lstStyle>
          <a:p>
            <a:endParaRPr/>
          </a:p>
        </p:txBody>
      </p:sp>
      <p:sp>
        <p:nvSpPr>
          <p:cNvPr id="7" name="Google Shape;7;p1"/>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Calibri"/>
              <a:buChar char="●"/>
              <a:defRPr sz="1800">
                <a:solidFill>
                  <a:schemeClr val="dk2"/>
                </a:solidFill>
                <a:latin typeface="Calibri"/>
                <a:ea typeface="Calibri"/>
                <a:cs typeface="Calibri"/>
                <a:sym typeface="Calibri"/>
              </a:defRPr>
            </a:lvl1pPr>
            <a:lvl2pPr marL="914400" lvl="1"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2pPr>
            <a:lvl3pPr marL="1371600" lvl="2"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3pPr>
            <a:lvl4pPr marL="1828800" lvl="3"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4pPr>
            <a:lvl5pPr marL="2286000" lvl="4"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5pPr>
            <a:lvl6pPr marL="2743200" lvl="5"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6pPr>
            <a:lvl7pPr marL="3200400" lvl="6"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7pPr>
            <a:lvl8pPr marL="3657600" lvl="7"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8pPr>
            <a:lvl9pPr marL="4114800" lvl="8"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https://www.smartcirculair.com/de-challenge/"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hyperlink" Target="https://www.smartcirculair.com/slimcirculair-toolkit-2-2/"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video" Target="https://www.youtube.com/embed/05XD06v9h3g?feature=oembed" TargetMode="External"/><Relationship Id="rId5" Type="http://schemas.openxmlformats.org/officeDocument/2006/relationships/image" Target="../media/image4.jpeg"/><Relationship Id="rId4" Type="http://schemas.openxmlformats.org/officeDocument/2006/relationships/hyperlink" Target="https://www.youtube.com/watch?v=05XD06v9h3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5"/>
        <p:cNvGrpSpPr/>
        <p:nvPr/>
      </p:nvGrpSpPr>
      <p:grpSpPr>
        <a:xfrm>
          <a:off x="0" y="0"/>
          <a:ext cx="0" cy="0"/>
          <a:chOff x="0" y="0"/>
          <a:chExt cx="0" cy="0"/>
        </a:xfrm>
      </p:grpSpPr>
      <p:sp>
        <p:nvSpPr>
          <p:cNvPr id="106" name="Google Shape;106;p14"/>
          <p:cNvSpPr txBox="1">
            <a:spLocks noGrp="1"/>
          </p:cNvSpPr>
          <p:nvPr>
            <p:ph type="ctrTitle"/>
          </p:nvPr>
        </p:nvSpPr>
        <p:spPr>
          <a:xfrm>
            <a:off x="687725" y="1569988"/>
            <a:ext cx="7797000" cy="15420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Jouw kernkwaliteiten</a:t>
            </a:r>
            <a:endParaRPr/>
          </a:p>
        </p:txBody>
      </p:sp>
      <p:sp>
        <p:nvSpPr>
          <p:cNvPr id="107" name="Google Shape;107;p14"/>
          <p:cNvSpPr txBox="1">
            <a:spLocks noGrp="1"/>
          </p:cNvSpPr>
          <p:nvPr>
            <p:ph type="subTitle" idx="1"/>
          </p:nvPr>
        </p:nvSpPr>
        <p:spPr>
          <a:xfrm>
            <a:off x="673500" y="1987788"/>
            <a:ext cx="7797000" cy="12417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kick-off lesmodule | Bouw OntwerpChallenge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BE8CC"/>
        </a:solidFill>
        <a:effectLst/>
      </p:bgPr>
    </p:bg>
    <p:spTree>
      <p:nvGrpSpPr>
        <p:cNvPr id="1" name="Shape 166"/>
        <p:cNvGrpSpPr/>
        <p:nvPr/>
      </p:nvGrpSpPr>
      <p:grpSpPr>
        <a:xfrm>
          <a:off x="0" y="0"/>
          <a:ext cx="0" cy="0"/>
          <a:chOff x="0" y="0"/>
          <a:chExt cx="0" cy="0"/>
        </a:xfrm>
      </p:grpSpPr>
      <p:sp>
        <p:nvSpPr>
          <p:cNvPr id="167" name="Google Shape;167;p23"/>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Ronde 2. Kwaliteiten wisselen</a:t>
            </a:r>
            <a:endParaRPr/>
          </a:p>
        </p:txBody>
      </p:sp>
      <p:sp>
        <p:nvSpPr>
          <p:cNvPr id="168" name="Google Shape;168;p23"/>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rmAutofit/>
          </a:bodyPr>
          <a:lstStyle/>
          <a:p>
            <a:pPr marL="0" lvl="0" indent="0" algn="l" rtl="0">
              <a:spcBef>
                <a:spcPts val="1200"/>
              </a:spcBef>
              <a:spcAft>
                <a:spcPts val="0"/>
              </a:spcAft>
              <a:buNone/>
            </a:pPr>
            <a:r>
              <a:rPr lang="en" sz="1100" b="1"/>
              <a:t>Wisselen</a:t>
            </a:r>
            <a:endParaRPr sz="1100" b="1"/>
          </a:p>
          <a:p>
            <a:pPr marL="457200" lvl="0" indent="-298450" algn="l" rtl="0">
              <a:spcBef>
                <a:spcPts val="1200"/>
              </a:spcBef>
              <a:spcAft>
                <a:spcPts val="0"/>
              </a:spcAft>
              <a:buSzPts val="1100"/>
              <a:buChar char="●"/>
            </a:pPr>
            <a:r>
              <a:rPr lang="en" sz="1100"/>
              <a:t>Loop nogmaals langs de kaartjes en kijk of jullie vinden dat het kaartje ook daadwerkelijk bij deze persoon past. </a:t>
            </a:r>
            <a:endParaRPr sz="1100"/>
          </a:p>
          <a:p>
            <a:pPr marL="457200" lvl="0" indent="-298450" algn="l" rtl="0">
              <a:spcBef>
                <a:spcPts val="0"/>
              </a:spcBef>
              <a:spcAft>
                <a:spcPts val="0"/>
              </a:spcAft>
              <a:buSzPts val="1100"/>
              <a:buChar char="●"/>
            </a:pPr>
            <a:r>
              <a:rPr lang="en" sz="1100"/>
              <a:t>Zie je een kaartje die beter bij iemand anders past wissel dan het kaartje om met een beter passende kwaliteit.</a:t>
            </a:r>
            <a:endParaRPr sz="1100"/>
          </a:p>
          <a:p>
            <a:pPr marL="457200" lvl="0" indent="0" algn="l" rtl="0">
              <a:spcBef>
                <a:spcPts val="1200"/>
              </a:spcBef>
              <a:spcAft>
                <a:spcPts val="1200"/>
              </a:spcAft>
              <a:buNone/>
            </a:pPr>
            <a:endParaRPr sz="1100"/>
          </a:p>
        </p:txBody>
      </p:sp>
      <p:sp>
        <p:nvSpPr>
          <p:cNvPr id="169" name="Google Shape;169;p23"/>
          <p:cNvSpPr txBox="1"/>
          <p:nvPr/>
        </p:nvSpPr>
        <p:spPr>
          <a:xfrm>
            <a:off x="340600" y="528850"/>
            <a:ext cx="1698000" cy="4069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solidFill>
                  <a:schemeClr val="dk2"/>
                </a:solidFill>
                <a:latin typeface="Lato"/>
                <a:ea typeface="Lato"/>
                <a:cs typeface="Lato"/>
                <a:sym typeface="Lato"/>
              </a:rPr>
              <a:t>OPDRACHT</a:t>
            </a:r>
            <a:endParaRPr b="1">
              <a:solidFill>
                <a:schemeClr val="dk2"/>
              </a:solidFill>
              <a:latin typeface="Lato"/>
              <a:ea typeface="Lato"/>
              <a:cs typeface="Lato"/>
              <a:sym typeface="Lato"/>
            </a:endParaRPr>
          </a:p>
          <a:p>
            <a:pPr marL="0" lvl="0" indent="0" algn="l" rtl="0">
              <a:lnSpc>
                <a:spcPct val="115000"/>
              </a:lnSpc>
              <a:spcBef>
                <a:spcPts val="1200"/>
              </a:spcBef>
              <a:spcAft>
                <a:spcPts val="1200"/>
              </a:spcAft>
              <a:buNone/>
            </a:pPr>
            <a:r>
              <a:rPr lang="en" sz="1000" b="1">
                <a:solidFill>
                  <a:schemeClr val="dk2"/>
                </a:solidFill>
                <a:latin typeface="Lato"/>
                <a:ea typeface="Lato"/>
                <a:cs typeface="Lato"/>
                <a:sym typeface="Lato"/>
              </a:rPr>
              <a:t>Vorm: </a:t>
            </a:r>
            <a:r>
              <a:rPr lang="en" sz="1000">
                <a:solidFill>
                  <a:schemeClr val="dk2"/>
                </a:solidFill>
                <a:latin typeface="Lato"/>
                <a:ea typeface="Lato"/>
                <a:cs typeface="Lato"/>
                <a:sym typeface="Lato"/>
              </a:rPr>
              <a:t>Groepsopdracht</a:t>
            </a:r>
            <a:br>
              <a:rPr lang="en" sz="1000">
                <a:solidFill>
                  <a:schemeClr val="dk2"/>
                </a:solidFill>
                <a:latin typeface="Lato"/>
                <a:ea typeface="Lato"/>
                <a:cs typeface="Lato"/>
                <a:sym typeface="Lato"/>
              </a:rPr>
            </a:br>
            <a:r>
              <a:rPr lang="en" sz="1000" b="1">
                <a:solidFill>
                  <a:schemeClr val="dk2"/>
                </a:solidFill>
                <a:latin typeface="Lato"/>
                <a:ea typeface="Lato"/>
                <a:cs typeface="Lato"/>
                <a:sym typeface="Lato"/>
              </a:rPr>
              <a:t>Tijdsduur: </a:t>
            </a:r>
            <a:r>
              <a:rPr lang="en" sz="1000">
                <a:solidFill>
                  <a:schemeClr val="dk2"/>
                </a:solidFill>
                <a:latin typeface="Lato"/>
                <a:ea typeface="Lato"/>
                <a:cs typeface="Lato"/>
                <a:sym typeface="Lato"/>
              </a:rPr>
              <a:t>5 minuten</a:t>
            </a:r>
            <a:br>
              <a:rPr lang="en" sz="1000">
                <a:solidFill>
                  <a:schemeClr val="dk2"/>
                </a:solidFill>
                <a:latin typeface="Lato"/>
                <a:ea typeface="Lato"/>
                <a:cs typeface="Lato"/>
                <a:sym typeface="Lato"/>
              </a:rPr>
            </a:br>
            <a:endParaRPr sz="1000">
              <a:solidFill>
                <a:schemeClr val="dk2"/>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BE8CC"/>
        </a:solidFill>
        <a:effectLst/>
      </p:bgPr>
    </p:bg>
    <p:spTree>
      <p:nvGrpSpPr>
        <p:cNvPr id="1" name="Shape 173"/>
        <p:cNvGrpSpPr/>
        <p:nvPr/>
      </p:nvGrpSpPr>
      <p:grpSpPr>
        <a:xfrm>
          <a:off x="0" y="0"/>
          <a:ext cx="0" cy="0"/>
          <a:chOff x="0" y="0"/>
          <a:chExt cx="0" cy="0"/>
        </a:xfrm>
      </p:grpSpPr>
      <p:sp>
        <p:nvSpPr>
          <p:cNvPr id="174" name="Google Shape;174;p24"/>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Jouw kernkwadrant maken</a:t>
            </a:r>
            <a:endParaRPr/>
          </a:p>
        </p:txBody>
      </p:sp>
      <p:sp>
        <p:nvSpPr>
          <p:cNvPr id="175" name="Google Shape;175;p24"/>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 sz="1200"/>
              <a:t>Maak van elke kernkwaliteit die je gekregen hebt een kernkwadrant</a:t>
            </a:r>
            <a:endParaRPr sz="1200"/>
          </a:p>
          <a:p>
            <a:pPr marL="0" lvl="0" indent="0" algn="l" rtl="0">
              <a:lnSpc>
                <a:spcPct val="100000"/>
              </a:lnSpc>
              <a:spcBef>
                <a:spcPts val="0"/>
              </a:spcBef>
              <a:spcAft>
                <a:spcPts val="0"/>
              </a:spcAft>
              <a:buNone/>
            </a:pPr>
            <a:endParaRPr sz="1200"/>
          </a:p>
          <a:p>
            <a:pPr marL="457200" lvl="0" indent="-304800" algn="l" rtl="0">
              <a:lnSpc>
                <a:spcPct val="100000"/>
              </a:lnSpc>
              <a:spcBef>
                <a:spcPts val="0"/>
              </a:spcBef>
              <a:spcAft>
                <a:spcPts val="0"/>
              </a:spcAft>
              <a:buSzPts val="1200"/>
              <a:buAutoNum type="arabicPeriod"/>
            </a:pPr>
            <a:r>
              <a:rPr lang="en" sz="1200"/>
              <a:t>iedereen neemt 3 lege kernkwadrant templates</a:t>
            </a:r>
            <a:endParaRPr sz="1200"/>
          </a:p>
          <a:p>
            <a:pPr marL="457200" lvl="0" indent="-304800" algn="l" rtl="0">
              <a:lnSpc>
                <a:spcPct val="100000"/>
              </a:lnSpc>
              <a:spcBef>
                <a:spcPts val="0"/>
              </a:spcBef>
              <a:spcAft>
                <a:spcPts val="0"/>
              </a:spcAft>
              <a:buSzPts val="1200"/>
              <a:buAutoNum type="arabicPeriod"/>
            </a:pPr>
            <a:r>
              <a:rPr lang="en" sz="1200"/>
              <a:t>schrijf jouw kernkwaliteiten onder 'kernkwaliteit'</a:t>
            </a:r>
            <a:endParaRPr sz="1200"/>
          </a:p>
          <a:p>
            <a:pPr marL="457200" lvl="0" indent="-304800" algn="l" rtl="0">
              <a:lnSpc>
                <a:spcPct val="100000"/>
              </a:lnSpc>
              <a:spcBef>
                <a:spcPts val="0"/>
              </a:spcBef>
              <a:spcAft>
                <a:spcPts val="0"/>
              </a:spcAft>
              <a:buSzPts val="1200"/>
              <a:buAutoNum type="arabicPeriod"/>
            </a:pPr>
            <a:r>
              <a:rPr lang="en" sz="1200"/>
              <a:t>zoek in de lijst van kernkwadranten naar jouw valkuil, allergie en uitdaging</a:t>
            </a:r>
            <a:endParaRPr sz="1200"/>
          </a:p>
          <a:p>
            <a:pPr marL="457200" lvl="0" indent="-304800" algn="l" rtl="0">
              <a:lnSpc>
                <a:spcPct val="100000"/>
              </a:lnSpc>
              <a:spcBef>
                <a:spcPts val="0"/>
              </a:spcBef>
              <a:spcAft>
                <a:spcPts val="0"/>
              </a:spcAft>
              <a:buSzPts val="1200"/>
              <a:buAutoNum type="arabicPeriod"/>
            </a:pPr>
            <a:r>
              <a:rPr lang="en" sz="1200"/>
              <a:t>vul deze vervolgens in op het template</a:t>
            </a:r>
            <a:endParaRPr sz="1200"/>
          </a:p>
        </p:txBody>
      </p:sp>
      <p:sp>
        <p:nvSpPr>
          <p:cNvPr id="176" name="Google Shape;176;p24"/>
          <p:cNvSpPr txBox="1"/>
          <p:nvPr/>
        </p:nvSpPr>
        <p:spPr>
          <a:xfrm>
            <a:off x="340600" y="528850"/>
            <a:ext cx="1863900" cy="4069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solidFill>
                  <a:schemeClr val="dk2"/>
                </a:solidFill>
                <a:latin typeface="Lato"/>
                <a:ea typeface="Lato"/>
                <a:cs typeface="Lato"/>
                <a:sym typeface="Lato"/>
              </a:rPr>
              <a:t>OPDRACHT</a:t>
            </a:r>
            <a:endParaRPr b="1">
              <a:solidFill>
                <a:schemeClr val="dk2"/>
              </a:solidFill>
              <a:latin typeface="Lato"/>
              <a:ea typeface="Lato"/>
              <a:cs typeface="Lato"/>
              <a:sym typeface="Lato"/>
            </a:endParaRPr>
          </a:p>
          <a:p>
            <a:pPr marL="0" lvl="0" indent="0" algn="l" rtl="0">
              <a:lnSpc>
                <a:spcPct val="115000"/>
              </a:lnSpc>
              <a:spcBef>
                <a:spcPts val="1200"/>
              </a:spcBef>
              <a:spcAft>
                <a:spcPts val="1200"/>
              </a:spcAft>
              <a:buNone/>
            </a:pPr>
            <a:r>
              <a:rPr lang="en" sz="1000" b="1">
                <a:solidFill>
                  <a:schemeClr val="dk2"/>
                </a:solidFill>
                <a:latin typeface="Lato"/>
                <a:ea typeface="Lato"/>
                <a:cs typeface="Lato"/>
                <a:sym typeface="Lato"/>
              </a:rPr>
              <a:t>Vorm: </a:t>
            </a:r>
            <a:r>
              <a:rPr lang="en" sz="1000">
                <a:solidFill>
                  <a:schemeClr val="dk2"/>
                </a:solidFill>
                <a:latin typeface="Lato"/>
                <a:ea typeface="Lato"/>
                <a:cs typeface="Lato"/>
                <a:sym typeface="Lato"/>
              </a:rPr>
              <a:t>Individuele Opdracht</a:t>
            </a:r>
            <a:br>
              <a:rPr lang="en" sz="1000">
                <a:solidFill>
                  <a:schemeClr val="dk2"/>
                </a:solidFill>
                <a:latin typeface="Lato"/>
                <a:ea typeface="Lato"/>
                <a:cs typeface="Lato"/>
                <a:sym typeface="Lato"/>
              </a:rPr>
            </a:br>
            <a:r>
              <a:rPr lang="en" sz="1000" b="1">
                <a:solidFill>
                  <a:schemeClr val="dk2"/>
                </a:solidFill>
                <a:latin typeface="Lato"/>
                <a:ea typeface="Lato"/>
                <a:cs typeface="Lato"/>
                <a:sym typeface="Lato"/>
              </a:rPr>
              <a:t>Tijdsduur: </a:t>
            </a:r>
            <a:r>
              <a:rPr lang="en" sz="1000">
                <a:solidFill>
                  <a:schemeClr val="dk2"/>
                </a:solidFill>
                <a:latin typeface="Lato"/>
                <a:ea typeface="Lato"/>
                <a:cs typeface="Lato"/>
                <a:sym typeface="Lato"/>
              </a:rPr>
              <a:t>15 minuten</a:t>
            </a:r>
            <a:br>
              <a:rPr lang="en" sz="1000">
                <a:solidFill>
                  <a:schemeClr val="dk2"/>
                </a:solidFill>
                <a:latin typeface="Lato"/>
                <a:ea typeface="Lato"/>
                <a:cs typeface="Lato"/>
                <a:sym typeface="Lato"/>
              </a:rPr>
            </a:br>
            <a:endParaRPr sz="1000">
              <a:solidFill>
                <a:schemeClr val="dk2"/>
              </a:solidFill>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25"/>
          <p:cNvPicPr preferRelativeResize="0"/>
          <p:nvPr/>
        </p:nvPicPr>
        <p:blipFill>
          <a:blip r:embed="rId3">
            <a:alphaModFix/>
          </a:blip>
          <a:stretch>
            <a:fillRect/>
          </a:stretch>
        </p:blipFill>
        <p:spPr>
          <a:xfrm>
            <a:off x="1170938" y="152400"/>
            <a:ext cx="6802133" cy="4838699"/>
          </a:xfrm>
          <a:prstGeom prst="rect">
            <a:avLst/>
          </a:prstGeom>
          <a:noFill/>
          <a:ln>
            <a:noFill/>
          </a:ln>
        </p:spPr>
      </p:pic>
      <p:sp>
        <p:nvSpPr>
          <p:cNvPr id="182" name="Google Shape;182;p25"/>
          <p:cNvSpPr txBox="1"/>
          <p:nvPr/>
        </p:nvSpPr>
        <p:spPr>
          <a:xfrm>
            <a:off x="0" y="0"/>
            <a:ext cx="1863900" cy="4069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200"/>
              </a:spcAft>
              <a:buNone/>
            </a:pPr>
            <a:r>
              <a:rPr lang="en" sz="1000">
                <a:solidFill>
                  <a:schemeClr val="dk2"/>
                </a:solidFill>
                <a:latin typeface="Calibri"/>
                <a:ea typeface="Calibri"/>
                <a:cs typeface="Calibri"/>
                <a:sym typeface="Calibri"/>
              </a:rPr>
              <a:t>kernkwadrant template</a:t>
            </a:r>
            <a:br>
              <a:rPr lang="en" sz="1000">
                <a:solidFill>
                  <a:schemeClr val="dk2"/>
                </a:solidFill>
                <a:latin typeface="Calibri"/>
                <a:ea typeface="Calibri"/>
                <a:cs typeface="Calibri"/>
                <a:sym typeface="Calibri"/>
              </a:rPr>
            </a:br>
            <a:endParaRPr sz="1000">
              <a:solidFill>
                <a:schemeClr val="dk2"/>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6"/>
          <p:cNvSpPr txBox="1">
            <a:spLocks noGrp="1"/>
          </p:cNvSpPr>
          <p:nvPr>
            <p:ph type="title"/>
          </p:nvPr>
        </p:nvSpPr>
        <p:spPr>
          <a:xfrm>
            <a:off x="406425" y="1628675"/>
            <a:ext cx="8296800" cy="15420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Overzicht kernkwadranten</a:t>
            </a:r>
            <a:endParaRPr/>
          </a:p>
        </p:txBody>
      </p:sp>
      <p:sp>
        <p:nvSpPr>
          <p:cNvPr id="188" name="Google Shape;188;p26"/>
          <p:cNvSpPr txBox="1">
            <a:spLocks noGrp="1"/>
          </p:cNvSpPr>
          <p:nvPr>
            <p:ph type="title"/>
          </p:nvPr>
        </p:nvSpPr>
        <p:spPr>
          <a:xfrm>
            <a:off x="406425" y="2725125"/>
            <a:ext cx="8296800" cy="6669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2200">
                <a:solidFill>
                  <a:srgbClr val="595959"/>
                </a:solidFill>
              </a:rPr>
              <a:t>Kernkwaliteit, valkuil, allergie, uitdaging  </a:t>
            </a:r>
            <a:endParaRPr sz="2200">
              <a:solidFill>
                <a:srgbClr val="595959"/>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graphicFrame>
        <p:nvGraphicFramePr>
          <p:cNvPr id="193" name="Google Shape;193;p27"/>
          <p:cNvGraphicFramePr/>
          <p:nvPr/>
        </p:nvGraphicFramePr>
        <p:xfrm>
          <a:off x="1138238" y="285750"/>
          <a:ext cx="6867525" cy="4572000"/>
        </p:xfrm>
        <a:graphic>
          <a:graphicData uri="http://schemas.openxmlformats.org/drawingml/2006/table">
            <a:tbl>
              <a:tblPr>
                <a:solidFill>
                  <a:srgbClr val="FFFFFF"/>
                </a:solidFill>
                <a:tableStyleId>{5C0C0AE8-97D2-44F8-81CE-2A33E24AD99F}</a:tableStyleId>
              </a:tblPr>
              <a:tblGrid>
                <a:gridCol w="1790700">
                  <a:extLst>
                    <a:ext uri="{9D8B030D-6E8A-4147-A177-3AD203B41FA5}">
                      <a16:colId xmlns:a16="http://schemas.microsoft.com/office/drawing/2014/main" val="20000"/>
                    </a:ext>
                  </a:extLst>
                </a:gridCol>
                <a:gridCol w="1781175">
                  <a:extLst>
                    <a:ext uri="{9D8B030D-6E8A-4147-A177-3AD203B41FA5}">
                      <a16:colId xmlns:a16="http://schemas.microsoft.com/office/drawing/2014/main" val="20001"/>
                    </a:ext>
                  </a:extLst>
                </a:gridCol>
                <a:gridCol w="1762125">
                  <a:extLst>
                    <a:ext uri="{9D8B030D-6E8A-4147-A177-3AD203B41FA5}">
                      <a16:colId xmlns:a16="http://schemas.microsoft.com/office/drawing/2014/main" val="20002"/>
                    </a:ext>
                  </a:extLst>
                </a:gridCol>
                <a:gridCol w="1533525">
                  <a:extLst>
                    <a:ext uri="{9D8B030D-6E8A-4147-A177-3AD203B41FA5}">
                      <a16:colId xmlns:a16="http://schemas.microsoft.com/office/drawing/2014/main" val="20003"/>
                    </a:ext>
                  </a:extLst>
                </a:gridCol>
              </a:tblGrid>
              <a:tr h="381000">
                <a:tc>
                  <a:txBody>
                    <a:bodyPr/>
                    <a:lstStyle/>
                    <a:p>
                      <a:pPr marL="0" lvl="0" indent="0" algn="l" rtl="0">
                        <a:lnSpc>
                          <a:spcPct val="115000"/>
                        </a:lnSpc>
                        <a:spcBef>
                          <a:spcPts val="0"/>
                        </a:spcBef>
                        <a:spcAft>
                          <a:spcPts val="0"/>
                        </a:spcAft>
                        <a:buNone/>
                      </a:pPr>
                      <a:r>
                        <a:rPr lang="en" sz="1050" b="1">
                          <a:highlight>
                            <a:srgbClr val="FFFFFF"/>
                          </a:highlight>
                          <a:latin typeface="Open Sans"/>
                          <a:ea typeface="Open Sans"/>
                          <a:cs typeface="Open Sans"/>
                          <a:sym typeface="Open Sans"/>
                        </a:rPr>
                        <a:t>KERNKWALITEIT</a:t>
                      </a:r>
                      <a:endParaRPr sz="1050" b="1">
                        <a:highlight>
                          <a:srgbClr val="FFFFFF"/>
                        </a:highlight>
                        <a:latin typeface="Open Sans"/>
                        <a:ea typeface="Open Sans"/>
                        <a:cs typeface="Open Sans"/>
                        <a:sym typeface="Open Sans"/>
                      </a:endParaRPr>
                    </a:p>
                  </a:txBody>
                  <a:tcPr marL="95250" marR="95250" marT="95250" marB="95250">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b="1">
                          <a:highlight>
                            <a:srgbClr val="FFFFFF"/>
                          </a:highlight>
                          <a:latin typeface="Open Sans"/>
                          <a:ea typeface="Open Sans"/>
                          <a:cs typeface="Open Sans"/>
                          <a:sym typeface="Open Sans"/>
                        </a:rPr>
                        <a:t>VALKUIL</a:t>
                      </a:r>
                      <a:endParaRPr sz="1050" b="1">
                        <a:highlight>
                          <a:srgbClr val="FFFFFF"/>
                        </a:highlight>
                        <a:latin typeface="Open Sans"/>
                        <a:ea typeface="Open Sans"/>
                        <a:cs typeface="Open Sans"/>
                        <a:sym typeface="Open Sans"/>
                      </a:endParaRPr>
                    </a:p>
                  </a:txBody>
                  <a:tcPr marL="95250" marR="95250" marT="95250" marB="95250">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b="1">
                          <a:highlight>
                            <a:srgbClr val="FFFFFF"/>
                          </a:highlight>
                          <a:latin typeface="Open Sans"/>
                          <a:ea typeface="Open Sans"/>
                          <a:cs typeface="Open Sans"/>
                          <a:sym typeface="Open Sans"/>
                        </a:rPr>
                        <a:t>ALLERGIE</a:t>
                      </a:r>
                      <a:endParaRPr sz="1050" b="1">
                        <a:highlight>
                          <a:srgbClr val="FFFFFF"/>
                        </a:highlight>
                        <a:latin typeface="Open Sans"/>
                        <a:ea typeface="Open Sans"/>
                        <a:cs typeface="Open Sans"/>
                        <a:sym typeface="Open Sans"/>
                      </a:endParaRPr>
                    </a:p>
                  </a:txBody>
                  <a:tcPr marL="95250" marR="95250" marT="95250" marB="95250">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b="1">
                          <a:highlight>
                            <a:srgbClr val="FFFFFF"/>
                          </a:highlight>
                          <a:latin typeface="Open Sans"/>
                          <a:ea typeface="Open Sans"/>
                          <a:cs typeface="Open Sans"/>
                          <a:sym typeface="Open Sans"/>
                        </a:rPr>
                        <a:t>UITDAGING</a:t>
                      </a:r>
                      <a:endParaRPr sz="1050" b="1">
                        <a:highlight>
                          <a:srgbClr val="FFFFFF"/>
                        </a:highlight>
                        <a:latin typeface="Open Sans"/>
                        <a:ea typeface="Open Sans"/>
                        <a:cs typeface="Open Sans"/>
                        <a:sym typeface="Open Sans"/>
                      </a:endParaRPr>
                    </a:p>
                  </a:txBody>
                  <a:tcPr marL="95250" marR="95250" marT="95250" marB="95250">
                    <a:lnB w="9525" cap="flat" cmpd="sng">
                      <a:solidFill>
                        <a:srgbClr val="E9E9E9"/>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service-gericht</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grenzeloos</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hard en star</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grens stellen</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consensus-gericht</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egocentrisch</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dwang</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gezagsgetrouw</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optimistisch</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naïef</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pessimisme</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alert</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beheerst</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onpersoonlijk</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onbereikbaar</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empatisch</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stabiel</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traag</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onbezonnen</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experimenteel</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extLst>
                  <a:ext uri="{0D108BD9-81ED-4DB2-BD59-A6C34878D82A}">
                    <a16:rowId xmlns:a16="http://schemas.microsoft.com/office/drawing/2014/main" val="10005"/>
                  </a:ext>
                </a:extLst>
              </a:tr>
              <a:tr h="381000">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efficiënt</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statisch</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chaotisch</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creatief</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extLst>
                  <a:ext uri="{0D108BD9-81ED-4DB2-BD59-A6C34878D82A}">
                    <a16:rowId xmlns:a16="http://schemas.microsoft.com/office/drawing/2014/main" val="10006"/>
                  </a:ext>
                </a:extLst>
              </a:tr>
              <a:tr h="381000">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empathisch</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sentimenteel</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afstandelijk</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beschouwend</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extLst>
                  <a:ext uri="{0D108BD9-81ED-4DB2-BD59-A6C34878D82A}">
                    <a16:rowId xmlns:a16="http://schemas.microsoft.com/office/drawing/2014/main" val="10007"/>
                  </a:ext>
                </a:extLst>
              </a:tr>
              <a:tr h="381000">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betrokken</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dwepend</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onverschillig</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beschouwend</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extLst>
                  <a:ext uri="{0D108BD9-81ED-4DB2-BD59-A6C34878D82A}">
                    <a16:rowId xmlns:a16="http://schemas.microsoft.com/office/drawing/2014/main" val="10008"/>
                  </a:ext>
                </a:extLst>
              </a:tr>
              <a:tr h="381000">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realistisch</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cynisch</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zweverig</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idealistisch</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extLst>
                  <a:ext uri="{0D108BD9-81ED-4DB2-BD59-A6C34878D82A}">
                    <a16:rowId xmlns:a16="http://schemas.microsoft.com/office/drawing/2014/main" val="10009"/>
                  </a:ext>
                </a:extLst>
              </a:tr>
              <a:tr h="381000">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profilerend</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arrogant</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onzichtbaar</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bescheiden</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extLst>
                  <a:ext uri="{0D108BD9-81ED-4DB2-BD59-A6C34878D82A}">
                    <a16:rowId xmlns:a16="http://schemas.microsoft.com/office/drawing/2014/main" val="10010"/>
                  </a:ext>
                </a:extLst>
              </a:tr>
              <a:tr h="381000">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gedisciplineerd</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dwang-neurotisch</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ongedisciplineerd</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los laten</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extLst>
                  <a:ext uri="{0D108BD9-81ED-4DB2-BD59-A6C34878D82A}">
                    <a16:rowId xmlns:a16="http://schemas.microsoft.com/office/drawing/2014/main" val="10011"/>
                  </a:ext>
                </a:extLst>
              </a:tr>
            </a:tbl>
          </a:graphicData>
        </a:graphic>
      </p:graphicFrame>
      <p:sp>
        <p:nvSpPr>
          <p:cNvPr id="194" name="Google Shape;194;p27"/>
          <p:cNvSpPr txBox="1"/>
          <p:nvPr/>
        </p:nvSpPr>
        <p:spPr>
          <a:xfrm>
            <a:off x="0" y="0"/>
            <a:ext cx="1863900" cy="4069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200"/>
              </a:spcAft>
              <a:buNone/>
            </a:pPr>
            <a:r>
              <a:rPr lang="en" sz="1000">
                <a:solidFill>
                  <a:schemeClr val="dk2"/>
                </a:solidFill>
                <a:latin typeface="Calibri"/>
                <a:ea typeface="Calibri"/>
                <a:cs typeface="Calibri"/>
                <a:sym typeface="Calibri"/>
              </a:rPr>
              <a:t>kernkwadranten 1/4</a:t>
            </a:r>
            <a:endParaRPr sz="1000">
              <a:solidFill>
                <a:schemeClr val="dk2"/>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graphicFrame>
        <p:nvGraphicFramePr>
          <p:cNvPr id="199" name="Google Shape;199;p28"/>
          <p:cNvGraphicFramePr/>
          <p:nvPr/>
        </p:nvGraphicFramePr>
        <p:xfrm>
          <a:off x="1138238" y="285750"/>
          <a:ext cx="6867525" cy="4572000"/>
        </p:xfrm>
        <a:graphic>
          <a:graphicData uri="http://schemas.openxmlformats.org/drawingml/2006/table">
            <a:tbl>
              <a:tblPr>
                <a:solidFill>
                  <a:srgbClr val="FFFFFF"/>
                </a:solidFill>
                <a:tableStyleId>{5C0C0AE8-97D2-44F8-81CE-2A33E24AD99F}</a:tableStyleId>
              </a:tblPr>
              <a:tblGrid>
                <a:gridCol w="1790700">
                  <a:extLst>
                    <a:ext uri="{9D8B030D-6E8A-4147-A177-3AD203B41FA5}">
                      <a16:colId xmlns:a16="http://schemas.microsoft.com/office/drawing/2014/main" val="20000"/>
                    </a:ext>
                  </a:extLst>
                </a:gridCol>
                <a:gridCol w="1781175">
                  <a:extLst>
                    <a:ext uri="{9D8B030D-6E8A-4147-A177-3AD203B41FA5}">
                      <a16:colId xmlns:a16="http://schemas.microsoft.com/office/drawing/2014/main" val="20001"/>
                    </a:ext>
                  </a:extLst>
                </a:gridCol>
                <a:gridCol w="1762125">
                  <a:extLst>
                    <a:ext uri="{9D8B030D-6E8A-4147-A177-3AD203B41FA5}">
                      <a16:colId xmlns:a16="http://schemas.microsoft.com/office/drawing/2014/main" val="20002"/>
                    </a:ext>
                  </a:extLst>
                </a:gridCol>
                <a:gridCol w="1533525">
                  <a:extLst>
                    <a:ext uri="{9D8B030D-6E8A-4147-A177-3AD203B41FA5}">
                      <a16:colId xmlns:a16="http://schemas.microsoft.com/office/drawing/2014/main" val="20003"/>
                    </a:ext>
                  </a:extLst>
                </a:gridCol>
              </a:tblGrid>
              <a:tr h="381000">
                <a:tc>
                  <a:txBody>
                    <a:bodyPr/>
                    <a:lstStyle/>
                    <a:p>
                      <a:pPr marL="0" lvl="0" indent="0" algn="l" rtl="0">
                        <a:lnSpc>
                          <a:spcPct val="115000"/>
                        </a:lnSpc>
                        <a:spcBef>
                          <a:spcPts val="0"/>
                        </a:spcBef>
                        <a:spcAft>
                          <a:spcPts val="0"/>
                        </a:spcAft>
                        <a:buNone/>
                      </a:pPr>
                      <a:r>
                        <a:rPr lang="en" sz="1050" b="1">
                          <a:highlight>
                            <a:srgbClr val="FFFFFF"/>
                          </a:highlight>
                          <a:latin typeface="Open Sans"/>
                          <a:ea typeface="Open Sans"/>
                          <a:cs typeface="Open Sans"/>
                          <a:sym typeface="Open Sans"/>
                        </a:rPr>
                        <a:t>KERNKWALITEIT</a:t>
                      </a:r>
                      <a:endParaRPr sz="1050" b="1">
                        <a:highlight>
                          <a:srgbClr val="FFFFFF"/>
                        </a:highlight>
                        <a:latin typeface="Open Sans"/>
                        <a:ea typeface="Open Sans"/>
                        <a:cs typeface="Open Sans"/>
                        <a:sym typeface="Open Sans"/>
                      </a:endParaRPr>
                    </a:p>
                  </a:txBody>
                  <a:tcPr marL="95250" marR="95250" marT="95250" marB="95250"/>
                </a:tc>
                <a:tc>
                  <a:txBody>
                    <a:bodyPr/>
                    <a:lstStyle/>
                    <a:p>
                      <a:pPr marL="0" lvl="0" indent="0" algn="l" rtl="0">
                        <a:lnSpc>
                          <a:spcPct val="115000"/>
                        </a:lnSpc>
                        <a:spcBef>
                          <a:spcPts val="0"/>
                        </a:spcBef>
                        <a:spcAft>
                          <a:spcPts val="0"/>
                        </a:spcAft>
                        <a:buNone/>
                      </a:pPr>
                      <a:r>
                        <a:rPr lang="en" sz="1050" b="1">
                          <a:highlight>
                            <a:srgbClr val="FFFFFF"/>
                          </a:highlight>
                          <a:latin typeface="Open Sans"/>
                          <a:ea typeface="Open Sans"/>
                          <a:cs typeface="Open Sans"/>
                          <a:sym typeface="Open Sans"/>
                        </a:rPr>
                        <a:t>VALKUIL</a:t>
                      </a:r>
                      <a:endParaRPr sz="1050" b="1">
                        <a:highlight>
                          <a:srgbClr val="FFFFFF"/>
                        </a:highlight>
                        <a:latin typeface="Open Sans"/>
                        <a:ea typeface="Open Sans"/>
                        <a:cs typeface="Open Sans"/>
                        <a:sym typeface="Open Sans"/>
                      </a:endParaRPr>
                    </a:p>
                  </a:txBody>
                  <a:tcPr marL="95250" marR="95250" marT="95250" marB="95250"/>
                </a:tc>
                <a:tc>
                  <a:txBody>
                    <a:bodyPr/>
                    <a:lstStyle/>
                    <a:p>
                      <a:pPr marL="0" lvl="0" indent="0" algn="l" rtl="0">
                        <a:lnSpc>
                          <a:spcPct val="115000"/>
                        </a:lnSpc>
                        <a:spcBef>
                          <a:spcPts val="0"/>
                        </a:spcBef>
                        <a:spcAft>
                          <a:spcPts val="0"/>
                        </a:spcAft>
                        <a:buNone/>
                      </a:pPr>
                      <a:r>
                        <a:rPr lang="en" sz="1050" b="1">
                          <a:highlight>
                            <a:srgbClr val="FFFFFF"/>
                          </a:highlight>
                          <a:latin typeface="Open Sans"/>
                          <a:ea typeface="Open Sans"/>
                          <a:cs typeface="Open Sans"/>
                          <a:sym typeface="Open Sans"/>
                        </a:rPr>
                        <a:t>ALLERGIE</a:t>
                      </a:r>
                      <a:endParaRPr sz="1050" b="1">
                        <a:highlight>
                          <a:srgbClr val="FFFFFF"/>
                        </a:highlight>
                        <a:latin typeface="Open Sans"/>
                        <a:ea typeface="Open Sans"/>
                        <a:cs typeface="Open Sans"/>
                        <a:sym typeface="Open Sans"/>
                      </a:endParaRPr>
                    </a:p>
                  </a:txBody>
                  <a:tcPr marL="95250" marR="95250" marT="95250" marB="95250"/>
                </a:tc>
                <a:tc>
                  <a:txBody>
                    <a:bodyPr/>
                    <a:lstStyle/>
                    <a:p>
                      <a:pPr marL="0" lvl="0" indent="0" algn="l" rtl="0">
                        <a:lnSpc>
                          <a:spcPct val="115000"/>
                        </a:lnSpc>
                        <a:spcBef>
                          <a:spcPts val="0"/>
                        </a:spcBef>
                        <a:spcAft>
                          <a:spcPts val="0"/>
                        </a:spcAft>
                        <a:buNone/>
                      </a:pPr>
                      <a:r>
                        <a:rPr lang="en" sz="1050" b="1">
                          <a:highlight>
                            <a:srgbClr val="FFFFFF"/>
                          </a:highlight>
                          <a:latin typeface="Open Sans"/>
                          <a:ea typeface="Open Sans"/>
                          <a:cs typeface="Open Sans"/>
                          <a:sym typeface="Open Sans"/>
                        </a:rPr>
                        <a:t>UITDAGING</a:t>
                      </a:r>
                      <a:endParaRPr sz="1050" b="1">
                        <a:highlight>
                          <a:srgbClr val="FFFFFF"/>
                        </a:highlight>
                        <a:latin typeface="Open Sans"/>
                        <a:ea typeface="Open Sans"/>
                        <a:cs typeface="Open Sans"/>
                        <a:sym typeface="Open Sans"/>
                      </a:endParaRPr>
                    </a:p>
                  </a:txBody>
                  <a:tcPr marL="95250" marR="95250" marT="95250" marB="95250"/>
                </a:tc>
                <a:extLst>
                  <a:ext uri="{0D108BD9-81ED-4DB2-BD59-A6C34878D82A}">
                    <a16:rowId xmlns:a16="http://schemas.microsoft.com/office/drawing/2014/main" val="10000"/>
                  </a:ext>
                </a:extLst>
              </a:tr>
              <a:tr h="381000">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innovatief</a:t>
                      </a:r>
                      <a:endParaRPr sz="1050">
                        <a:highlight>
                          <a:srgbClr val="FFFFFF"/>
                        </a:highlight>
                        <a:latin typeface="Open Sans"/>
                        <a:ea typeface="Open Sans"/>
                        <a:cs typeface="Open Sans"/>
                        <a:sym typeface="Open Sans"/>
                      </a:endParaRPr>
                    </a:p>
                  </a:txBody>
                  <a:tcPr marL="95250" marR="95250" marT="95250" marB="95250">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zwevend</a:t>
                      </a:r>
                      <a:endParaRPr sz="1050">
                        <a:highlight>
                          <a:srgbClr val="FFFFFF"/>
                        </a:highlight>
                        <a:latin typeface="Open Sans"/>
                        <a:ea typeface="Open Sans"/>
                        <a:cs typeface="Open Sans"/>
                        <a:sym typeface="Open Sans"/>
                      </a:endParaRPr>
                    </a:p>
                  </a:txBody>
                  <a:tcPr marL="95250" marR="95250" marT="95250" marB="95250">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statischenstar</a:t>
                      </a:r>
                      <a:endParaRPr sz="1050">
                        <a:highlight>
                          <a:srgbClr val="FFFFFF"/>
                        </a:highlight>
                        <a:latin typeface="Open Sans"/>
                        <a:ea typeface="Open Sans"/>
                        <a:cs typeface="Open Sans"/>
                        <a:sym typeface="Open Sans"/>
                      </a:endParaRPr>
                    </a:p>
                  </a:txBody>
                  <a:tcPr marL="95250" marR="95250" marT="95250" marB="95250">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efficiënt</a:t>
                      </a:r>
                      <a:endParaRPr sz="1050">
                        <a:highlight>
                          <a:srgbClr val="FFFFFF"/>
                        </a:highlight>
                        <a:latin typeface="Open Sans"/>
                        <a:ea typeface="Open Sans"/>
                        <a:cs typeface="Open Sans"/>
                        <a:sym typeface="Open Sans"/>
                      </a:endParaRPr>
                    </a:p>
                  </a:txBody>
                  <a:tcPr marL="95250" marR="95250" marT="95250" marB="95250">
                    <a:lnB w="9525" cap="flat" cmpd="sng">
                      <a:solidFill>
                        <a:srgbClr val="E9E9E9"/>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kritisch</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rebels</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ja-knikken</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respectvol</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flexibel</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wispelturig</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star</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ordenend</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daadkrachtig</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drammerig</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passief</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geduldig</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geduldig</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passief</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drammerig</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daadkrachtig</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extLst>
                  <a:ext uri="{0D108BD9-81ED-4DB2-BD59-A6C34878D82A}">
                    <a16:rowId xmlns:a16="http://schemas.microsoft.com/office/drawing/2014/main" val="10005"/>
                  </a:ext>
                </a:extLst>
              </a:tr>
              <a:tr h="381000">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beschouwend</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afstandelijk</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sentimenteel</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empatisch</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extLst>
                  <a:ext uri="{0D108BD9-81ED-4DB2-BD59-A6C34878D82A}">
                    <a16:rowId xmlns:a16="http://schemas.microsoft.com/office/drawing/2014/main" val="10006"/>
                  </a:ext>
                </a:extLst>
              </a:tr>
              <a:tr h="381000">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zelfverzekerd</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arrogant</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middelmatig</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bescheiden</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extLst>
                  <a:ext uri="{0D108BD9-81ED-4DB2-BD59-A6C34878D82A}">
                    <a16:rowId xmlns:a16="http://schemas.microsoft.com/office/drawing/2014/main" val="10007"/>
                  </a:ext>
                </a:extLst>
              </a:tr>
              <a:tr h="381000">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bescheiden</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onzichtbaar</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arrogant</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profilerend</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extLst>
                  <a:ext uri="{0D108BD9-81ED-4DB2-BD59-A6C34878D82A}">
                    <a16:rowId xmlns:a16="http://schemas.microsoft.com/office/drawing/2014/main" val="10008"/>
                  </a:ext>
                </a:extLst>
              </a:tr>
              <a:tr h="381000">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autonoom</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dwars</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onderdanig</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meegaand</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extLst>
                  <a:ext uri="{0D108BD9-81ED-4DB2-BD59-A6C34878D82A}">
                    <a16:rowId xmlns:a16="http://schemas.microsoft.com/office/drawing/2014/main" val="10009"/>
                  </a:ext>
                </a:extLst>
              </a:tr>
              <a:tr h="381000">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besluitvaardig</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forcerend</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besluiteloos</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ontvankelijk</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extLst>
                  <a:ext uri="{0D108BD9-81ED-4DB2-BD59-A6C34878D82A}">
                    <a16:rowId xmlns:a16="http://schemas.microsoft.com/office/drawing/2014/main" val="10010"/>
                  </a:ext>
                </a:extLst>
              </a:tr>
              <a:tr h="381000">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ingetogen</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passief</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opdringerig</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initiatiefrijk</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extLst>
                  <a:ext uri="{0D108BD9-81ED-4DB2-BD59-A6C34878D82A}">
                    <a16:rowId xmlns:a16="http://schemas.microsoft.com/office/drawing/2014/main" val="10011"/>
                  </a:ext>
                </a:extLst>
              </a:tr>
            </a:tbl>
          </a:graphicData>
        </a:graphic>
      </p:graphicFrame>
      <p:sp>
        <p:nvSpPr>
          <p:cNvPr id="200" name="Google Shape;200;p28"/>
          <p:cNvSpPr txBox="1"/>
          <p:nvPr/>
        </p:nvSpPr>
        <p:spPr>
          <a:xfrm>
            <a:off x="0" y="0"/>
            <a:ext cx="30000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1000">
                <a:solidFill>
                  <a:schemeClr val="dk2"/>
                </a:solidFill>
                <a:latin typeface="Calibri"/>
                <a:ea typeface="Calibri"/>
                <a:cs typeface="Calibri"/>
                <a:sym typeface="Calibri"/>
              </a:rPr>
              <a:t>kernkwadranten 2/4</a:t>
            </a:r>
            <a:endParaRPr sz="1000">
              <a:solidFill>
                <a:schemeClr val="dk2"/>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graphicFrame>
        <p:nvGraphicFramePr>
          <p:cNvPr id="205" name="Google Shape;205;p29"/>
          <p:cNvGraphicFramePr/>
          <p:nvPr/>
        </p:nvGraphicFramePr>
        <p:xfrm>
          <a:off x="1138238" y="285750"/>
          <a:ext cx="6867525" cy="4572000"/>
        </p:xfrm>
        <a:graphic>
          <a:graphicData uri="http://schemas.openxmlformats.org/drawingml/2006/table">
            <a:tbl>
              <a:tblPr>
                <a:solidFill>
                  <a:srgbClr val="FFFFFF"/>
                </a:solidFill>
                <a:tableStyleId>{5C0C0AE8-97D2-44F8-81CE-2A33E24AD99F}</a:tableStyleId>
              </a:tblPr>
              <a:tblGrid>
                <a:gridCol w="1790700">
                  <a:extLst>
                    <a:ext uri="{9D8B030D-6E8A-4147-A177-3AD203B41FA5}">
                      <a16:colId xmlns:a16="http://schemas.microsoft.com/office/drawing/2014/main" val="20000"/>
                    </a:ext>
                  </a:extLst>
                </a:gridCol>
                <a:gridCol w="1781175">
                  <a:extLst>
                    <a:ext uri="{9D8B030D-6E8A-4147-A177-3AD203B41FA5}">
                      <a16:colId xmlns:a16="http://schemas.microsoft.com/office/drawing/2014/main" val="20001"/>
                    </a:ext>
                  </a:extLst>
                </a:gridCol>
                <a:gridCol w="1762125">
                  <a:extLst>
                    <a:ext uri="{9D8B030D-6E8A-4147-A177-3AD203B41FA5}">
                      <a16:colId xmlns:a16="http://schemas.microsoft.com/office/drawing/2014/main" val="20002"/>
                    </a:ext>
                  </a:extLst>
                </a:gridCol>
                <a:gridCol w="1533525">
                  <a:extLst>
                    <a:ext uri="{9D8B030D-6E8A-4147-A177-3AD203B41FA5}">
                      <a16:colId xmlns:a16="http://schemas.microsoft.com/office/drawing/2014/main" val="20003"/>
                    </a:ext>
                  </a:extLst>
                </a:gridCol>
              </a:tblGrid>
              <a:tr h="381000">
                <a:tc>
                  <a:txBody>
                    <a:bodyPr/>
                    <a:lstStyle/>
                    <a:p>
                      <a:pPr marL="0" lvl="0" indent="0" algn="l" rtl="0">
                        <a:lnSpc>
                          <a:spcPct val="115000"/>
                        </a:lnSpc>
                        <a:spcBef>
                          <a:spcPts val="0"/>
                        </a:spcBef>
                        <a:spcAft>
                          <a:spcPts val="0"/>
                        </a:spcAft>
                        <a:buNone/>
                      </a:pPr>
                      <a:r>
                        <a:rPr lang="en" sz="1050" b="1">
                          <a:highlight>
                            <a:srgbClr val="FFFFFF"/>
                          </a:highlight>
                          <a:latin typeface="Open Sans"/>
                          <a:ea typeface="Open Sans"/>
                          <a:cs typeface="Open Sans"/>
                          <a:sym typeface="Open Sans"/>
                        </a:rPr>
                        <a:t>KERNKWALITEIT</a:t>
                      </a:r>
                      <a:endParaRPr sz="1050" b="1">
                        <a:highlight>
                          <a:srgbClr val="FFFFFF"/>
                        </a:highlight>
                        <a:latin typeface="Open Sans"/>
                        <a:ea typeface="Open Sans"/>
                        <a:cs typeface="Open Sans"/>
                        <a:sym typeface="Open Sans"/>
                      </a:endParaRPr>
                    </a:p>
                  </a:txBody>
                  <a:tcPr marL="95250" marR="95250" marT="95250" marB="95250"/>
                </a:tc>
                <a:tc>
                  <a:txBody>
                    <a:bodyPr/>
                    <a:lstStyle/>
                    <a:p>
                      <a:pPr marL="0" lvl="0" indent="0" algn="l" rtl="0">
                        <a:lnSpc>
                          <a:spcPct val="115000"/>
                        </a:lnSpc>
                        <a:spcBef>
                          <a:spcPts val="0"/>
                        </a:spcBef>
                        <a:spcAft>
                          <a:spcPts val="0"/>
                        </a:spcAft>
                        <a:buNone/>
                      </a:pPr>
                      <a:r>
                        <a:rPr lang="en" sz="1050" b="1">
                          <a:highlight>
                            <a:srgbClr val="FFFFFF"/>
                          </a:highlight>
                          <a:latin typeface="Open Sans"/>
                          <a:ea typeface="Open Sans"/>
                          <a:cs typeface="Open Sans"/>
                          <a:sym typeface="Open Sans"/>
                        </a:rPr>
                        <a:t>VALKUIL</a:t>
                      </a:r>
                      <a:endParaRPr sz="1050" b="1">
                        <a:highlight>
                          <a:srgbClr val="FFFFFF"/>
                        </a:highlight>
                        <a:latin typeface="Open Sans"/>
                        <a:ea typeface="Open Sans"/>
                        <a:cs typeface="Open Sans"/>
                        <a:sym typeface="Open Sans"/>
                      </a:endParaRPr>
                    </a:p>
                  </a:txBody>
                  <a:tcPr marL="95250" marR="95250" marT="95250" marB="95250"/>
                </a:tc>
                <a:tc>
                  <a:txBody>
                    <a:bodyPr/>
                    <a:lstStyle/>
                    <a:p>
                      <a:pPr marL="0" lvl="0" indent="0" algn="l" rtl="0">
                        <a:lnSpc>
                          <a:spcPct val="115000"/>
                        </a:lnSpc>
                        <a:spcBef>
                          <a:spcPts val="0"/>
                        </a:spcBef>
                        <a:spcAft>
                          <a:spcPts val="0"/>
                        </a:spcAft>
                        <a:buNone/>
                      </a:pPr>
                      <a:r>
                        <a:rPr lang="en" sz="1050" b="1">
                          <a:highlight>
                            <a:srgbClr val="FFFFFF"/>
                          </a:highlight>
                          <a:latin typeface="Open Sans"/>
                          <a:ea typeface="Open Sans"/>
                          <a:cs typeface="Open Sans"/>
                          <a:sym typeface="Open Sans"/>
                        </a:rPr>
                        <a:t>ALLERGIE</a:t>
                      </a:r>
                      <a:endParaRPr sz="1050" b="1">
                        <a:highlight>
                          <a:srgbClr val="FFFFFF"/>
                        </a:highlight>
                        <a:latin typeface="Open Sans"/>
                        <a:ea typeface="Open Sans"/>
                        <a:cs typeface="Open Sans"/>
                        <a:sym typeface="Open Sans"/>
                      </a:endParaRPr>
                    </a:p>
                  </a:txBody>
                  <a:tcPr marL="95250" marR="95250" marT="95250" marB="95250"/>
                </a:tc>
                <a:tc>
                  <a:txBody>
                    <a:bodyPr/>
                    <a:lstStyle/>
                    <a:p>
                      <a:pPr marL="0" lvl="0" indent="0" algn="l" rtl="0">
                        <a:lnSpc>
                          <a:spcPct val="115000"/>
                        </a:lnSpc>
                        <a:spcBef>
                          <a:spcPts val="0"/>
                        </a:spcBef>
                        <a:spcAft>
                          <a:spcPts val="0"/>
                        </a:spcAft>
                        <a:buNone/>
                      </a:pPr>
                      <a:r>
                        <a:rPr lang="en" sz="1050" b="1">
                          <a:highlight>
                            <a:srgbClr val="FFFFFF"/>
                          </a:highlight>
                          <a:latin typeface="Open Sans"/>
                          <a:ea typeface="Open Sans"/>
                          <a:cs typeface="Open Sans"/>
                          <a:sym typeface="Open Sans"/>
                        </a:rPr>
                        <a:t>UITDAGING</a:t>
                      </a:r>
                      <a:endParaRPr sz="1050" b="1">
                        <a:highlight>
                          <a:srgbClr val="FFFFFF"/>
                        </a:highlight>
                        <a:latin typeface="Open Sans"/>
                        <a:ea typeface="Open Sans"/>
                        <a:cs typeface="Open Sans"/>
                        <a:sym typeface="Open Sans"/>
                      </a:endParaRPr>
                    </a:p>
                  </a:txBody>
                  <a:tcPr marL="95250" marR="95250" marT="95250" marB="95250"/>
                </a:tc>
                <a:extLst>
                  <a:ext uri="{0D108BD9-81ED-4DB2-BD59-A6C34878D82A}">
                    <a16:rowId xmlns:a16="http://schemas.microsoft.com/office/drawing/2014/main" val="10000"/>
                  </a:ext>
                </a:extLst>
              </a:tr>
              <a:tr h="381000">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rust(ig)</a:t>
                      </a:r>
                      <a:endParaRPr sz="1050">
                        <a:highlight>
                          <a:srgbClr val="FFFFFF"/>
                        </a:highlight>
                        <a:latin typeface="Open Sans"/>
                        <a:ea typeface="Open Sans"/>
                        <a:cs typeface="Open Sans"/>
                        <a:sym typeface="Open Sans"/>
                      </a:endParaRPr>
                    </a:p>
                  </a:txBody>
                  <a:tcPr marL="95250" marR="95250" marT="95250" marB="95250">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afwachtend</a:t>
                      </a:r>
                      <a:endParaRPr sz="1050">
                        <a:highlight>
                          <a:srgbClr val="FFFFFF"/>
                        </a:highlight>
                        <a:latin typeface="Open Sans"/>
                        <a:ea typeface="Open Sans"/>
                        <a:cs typeface="Open Sans"/>
                        <a:sym typeface="Open Sans"/>
                      </a:endParaRPr>
                    </a:p>
                  </a:txBody>
                  <a:tcPr marL="95250" marR="95250" marT="95250" marB="95250">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opdringerig</a:t>
                      </a:r>
                      <a:endParaRPr sz="1050">
                        <a:highlight>
                          <a:srgbClr val="FFFFFF"/>
                        </a:highlight>
                        <a:latin typeface="Open Sans"/>
                        <a:ea typeface="Open Sans"/>
                        <a:cs typeface="Open Sans"/>
                        <a:sym typeface="Open Sans"/>
                      </a:endParaRPr>
                    </a:p>
                  </a:txBody>
                  <a:tcPr marL="95250" marR="95250" marT="95250" marB="95250">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initiatiefrijk</a:t>
                      </a:r>
                      <a:endParaRPr sz="1050">
                        <a:highlight>
                          <a:srgbClr val="FFFFFF"/>
                        </a:highlight>
                        <a:latin typeface="Open Sans"/>
                        <a:ea typeface="Open Sans"/>
                        <a:cs typeface="Open Sans"/>
                        <a:sym typeface="Open Sans"/>
                      </a:endParaRPr>
                    </a:p>
                  </a:txBody>
                  <a:tcPr marL="95250" marR="95250" marT="95250" marB="95250">
                    <a:lnB w="9525" cap="flat" cmpd="sng">
                      <a:solidFill>
                        <a:srgbClr val="E9E9E9"/>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gezagsgetrouw</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ja-knikken</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anarchistisch</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concensus</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volgzaam</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onderdanig</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eigengereid</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initiatiefrijk</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gehoorzaam</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slaafs</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eigenzinnig</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autonoom</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loyaal gezag</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onderdanig</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ongehoorzaam</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kritisch</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extLst>
                  <a:ext uri="{0D108BD9-81ED-4DB2-BD59-A6C34878D82A}">
                    <a16:rowId xmlns:a16="http://schemas.microsoft.com/office/drawing/2014/main" val="10005"/>
                  </a:ext>
                </a:extLst>
              </a:tr>
              <a:tr h="381000">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behulpzaam</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bemoeizuchtig</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onverschillig</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los laten</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extLst>
                  <a:ext uri="{0D108BD9-81ED-4DB2-BD59-A6C34878D82A}">
                    <a16:rowId xmlns:a16="http://schemas.microsoft.com/office/drawing/2014/main" val="10006"/>
                  </a:ext>
                </a:extLst>
              </a:tr>
              <a:tr h="381000">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toegewijd</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fanatiek</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laisser-faire</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hulpvaardig</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extLst>
                  <a:ext uri="{0D108BD9-81ED-4DB2-BD59-A6C34878D82A}">
                    <a16:rowId xmlns:a16="http://schemas.microsoft.com/office/drawing/2014/main" val="10007"/>
                  </a:ext>
                </a:extLst>
              </a:tr>
              <a:tr h="381000">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relativerend</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onzichtbaar</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opgeblazen</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overtuigd</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extLst>
                  <a:ext uri="{0D108BD9-81ED-4DB2-BD59-A6C34878D82A}">
                    <a16:rowId xmlns:a16="http://schemas.microsoft.com/office/drawing/2014/main" val="10008"/>
                  </a:ext>
                </a:extLst>
              </a:tr>
              <a:tr h="381000">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overtuigd</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fanatiek</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meningloos</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relativerend</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extLst>
                  <a:ext uri="{0D108BD9-81ED-4DB2-BD59-A6C34878D82A}">
                    <a16:rowId xmlns:a16="http://schemas.microsoft.com/office/drawing/2014/main" val="10009"/>
                  </a:ext>
                </a:extLst>
              </a:tr>
              <a:tr h="381000">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moed(ig)</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roekeloos</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aarzelend</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bedachtzaam</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extLst>
                  <a:ext uri="{0D108BD9-81ED-4DB2-BD59-A6C34878D82A}">
                    <a16:rowId xmlns:a16="http://schemas.microsoft.com/office/drawing/2014/main" val="10010"/>
                  </a:ext>
                </a:extLst>
              </a:tr>
              <a:tr h="381000">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rust(ig)</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afwachtend</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opdringerig</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initiatiefrijk</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extLst>
                  <a:ext uri="{0D108BD9-81ED-4DB2-BD59-A6C34878D82A}">
                    <a16:rowId xmlns:a16="http://schemas.microsoft.com/office/drawing/2014/main" val="10011"/>
                  </a:ext>
                </a:extLst>
              </a:tr>
            </a:tbl>
          </a:graphicData>
        </a:graphic>
      </p:graphicFrame>
      <p:sp>
        <p:nvSpPr>
          <p:cNvPr id="206" name="Google Shape;206;p29"/>
          <p:cNvSpPr txBox="1"/>
          <p:nvPr/>
        </p:nvSpPr>
        <p:spPr>
          <a:xfrm>
            <a:off x="0" y="0"/>
            <a:ext cx="30000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1000">
                <a:solidFill>
                  <a:schemeClr val="dk2"/>
                </a:solidFill>
                <a:latin typeface="Calibri"/>
                <a:ea typeface="Calibri"/>
                <a:cs typeface="Calibri"/>
                <a:sym typeface="Calibri"/>
              </a:rPr>
              <a:t>kernkwadranten 3/4</a:t>
            </a:r>
            <a:endParaRPr sz="1000">
              <a:solidFill>
                <a:schemeClr val="dk2"/>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graphicFrame>
        <p:nvGraphicFramePr>
          <p:cNvPr id="211" name="Google Shape;211;p30"/>
          <p:cNvGraphicFramePr/>
          <p:nvPr/>
        </p:nvGraphicFramePr>
        <p:xfrm>
          <a:off x="1138238" y="285750"/>
          <a:ext cx="6867525" cy="4572000"/>
        </p:xfrm>
        <a:graphic>
          <a:graphicData uri="http://schemas.openxmlformats.org/drawingml/2006/table">
            <a:tbl>
              <a:tblPr>
                <a:solidFill>
                  <a:srgbClr val="FFFFFF"/>
                </a:solidFill>
                <a:tableStyleId>{5C0C0AE8-97D2-44F8-81CE-2A33E24AD99F}</a:tableStyleId>
              </a:tblPr>
              <a:tblGrid>
                <a:gridCol w="1790700">
                  <a:extLst>
                    <a:ext uri="{9D8B030D-6E8A-4147-A177-3AD203B41FA5}">
                      <a16:colId xmlns:a16="http://schemas.microsoft.com/office/drawing/2014/main" val="20000"/>
                    </a:ext>
                  </a:extLst>
                </a:gridCol>
                <a:gridCol w="1781175">
                  <a:extLst>
                    <a:ext uri="{9D8B030D-6E8A-4147-A177-3AD203B41FA5}">
                      <a16:colId xmlns:a16="http://schemas.microsoft.com/office/drawing/2014/main" val="20001"/>
                    </a:ext>
                  </a:extLst>
                </a:gridCol>
                <a:gridCol w="1762125">
                  <a:extLst>
                    <a:ext uri="{9D8B030D-6E8A-4147-A177-3AD203B41FA5}">
                      <a16:colId xmlns:a16="http://schemas.microsoft.com/office/drawing/2014/main" val="20002"/>
                    </a:ext>
                  </a:extLst>
                </a:gridCol>
                <a:gridCol w="1533525">
                  <a:extLst>
                    <a:ext uri="{9D8B030D-6E8A-4147-A177-3AD203B41FA5}">
                      <a16:colId xmlns:a16="http://schemas.microsoft.com/office/drawing/2014/main" val="20003"/>
                    </a:ext>
                  </a:extLst>
                </a:gridCol>
              </a:tblGrid>
              <a:tr h="381000">
                <a:tc>
                  <a:txBody>
                    <a:bodyPr/>
                    <a:lstStyle/>
                    <a:p>
                      <a:pPr marL="0" lvl="0" indent="0" algn="l" rtl="0">
                        <a:lnSpc>
                          <a:spcPct val="115000"/>
                        </a:lnSpc>
                        <a:spcBef>
                          <a:spcPts val="0"/>
                        </a:spcBef>
                        <a:spcAft>
                          <a:spcPts val="0"/>
                        </a:spcAft>
                        <a:buNone/>
                      </a:pPr>
                      <a:r>
                        <a:rPr lang="en" sz="1050" b="1">
                          <a:highlight>
                            <a:srgbClr val="FFFFFF"/>
                          </a:highlight>
                          <a:latin typeface="Open Sans"/>
                          <a:ea typeface="Open Sans"/>
                          <a:cs typeface="Open Sans"/>
                          <a:sym typeface="Open Sans"/>
                        </a:rPr>
                        <a:t>KERNKWALITEIT</a:t>
                      </a:r>
                      <a:endParaRPr sz="1050" b="1">
                        <a:highlight>
                          <a:srgbClr val="FFFFFF"/>
                        </a:highlight>
                        <a:latin typeface="Open Sans"/>
                        <a:ea typeface="Open Sans"/>
                        <a:cs typeface="Open Sans"/>
                        <a:sym typeface="Open Sans"/>
                      </a:endParaRPr>
                    </a:p>
                  </a:txBody>
                  <a:tcPr marL="95250" marR="95250" marT="95250" marB="95250"/>
                </a:tc>
                <a:tc>
                  <a:txBody>
                    <a:bodyPr/>
                    <a:lstStyle/>
                    <a:p>
                      <a:pPr marL="0" lvl="0" indent="0" algn="l" rtl="0">
                        <a:lnSpc>
                          <a:spcPct val="115000"/>
                        </a:lnSpc>
                        <a:spcBef>
                          <a:spcPts val="0"/>
                        </a:spcBef>
                        <a:spcAft>
                          <a:spcPts val="0"/>
                        </a:spcAft>
                        <a:buNone/>
                      </a:pPr>
                      <a:r>
                        <a:rPr lang="en" sz="1050" b="1">
                          <a:highlight>
                            <a:srgbClr val="FFFFFF"/>
                          </a:highlight>
                          <a:latin typeface="Open Sans"/>
                          <a:ea typeface="Open Sans"/>
                          <a:cs typeface="Open Sans"/>
                          <a:sym typeface="Open Sans"/>
                        </a:rPr>
                        <a:t>VALKUIL</a:t>
                      </a:r>
                      <a:endParaRPr sz="1050" b="1">
                        <a:highlight>
                          <a:srgbClr val="FFFFFF"/>
                        </a:highlight>
                        <a:latin typeface="Open Sans"/>
                        <a:ea typeface="Open Sans"/>
                        <a:cs typeface="Open Sans"/>
                        <a:sym typeface="Open Sans"/>
                      </a:endParaRPr>
                    </a:p>
                  </a:txBody>
                  <a:tcPr marL="95250" marR="95250" marT="95250" marB="95250"/>
                </a:tc>
                <a:tc>
                  <a:txBody>
                    <a:bodyPr/>
                    <a:lstStyle/>
                    <a:p>
                      <a:pPr marL="0" lvl="0" indent="0" algn="l" rtl="0">
                        <a:lnSpc>
                          <a:spcPct val="115000"/>
                        </a:lnSpc>
                        <a:spcBef>
                          <a:spcPts val="0"/>
                        </a:spcBef>
                        <a:spcAft>
                          <a:spcPts val="0"/>
                        </a:spcAft>
                        <a:buNone/>
                      </a:pPr>
                      <a:r>
                        <a:rPr lang="en" sz="1050" b="1">
                          <a:highlight>
                            <a:srgbClr val="FFFFFF"/>
                          </a:highlight>
                          <a:latin typeface="Open Sans"/>
                          <a:ea typeface="Open Sans"/>
                          <a:cs typeface="Open Sans"/>
                          <a:sym typeface="Open Sans"/>
                        </a:rPr>
                        <a:t>ALLERGIE</a:t>
                      </a:r>
                      <a:endParaRPr sz="1050" b="1">
                        <a:highlight>
                          <a:srgbClr val="FFFFFF"/>
                        </a:highlight>
                        <a:latin typeface="Open Sans"/>
                        <a:ea typeface="Open Sans"/>
                        <a:cs typeface="Open Sans"/>
                        <a:sym typeface="Open Sans"/>
                      </a:endParaRPr>
                    </a:p>
                  </a:txBody>
                  <a:tcPr marL="95250" marR="95250" marT="95250" marB="95250"/>
                </a:tc>
                <a:tc>
                  <a:txBody>
                    <a:bodyPr/>
                    <a:lstStyle/>
                    <a:p>
                      <a:pPr marL="0" lvl="0" indent="0" algn="l" rtl="0">
                        <a:lnSpc>
                          <a:spcPct val="115000"/>
                        </a:lnSpc>
                        <a:spcBef>
                          <a:spcPts val="0"/>
                        </a:spcBef>
                        <a:spcAft>
                          <a:spcPts val="0"/>
                        </a:spcAft>
                        <a:buNone/>
                      </a:pPr>
                      <a:r>
                        <a:rPr lang="en" sz="1050" b="1">
                          <a:highlight>
                            <a:srgbClr val="FFFFFF"/>
                          </a:highlight>
                          <a:latin typeface="Open Sans"/>
                          <a:ea typeface="Open Sans"/>
                          <a:cs typeface="Open Sans"/>
                          <a:sym typeface="Open Sans"/>
                        </a:rPr>
                        <a:t>UITDAGING</a:t>
                      </a:r>
                      <a:endParaRPr sz="1050" b="1">
                        <a:highlight>
                          <a:srgbClr val="FFFFFF"/>
                        </a:highlight>
                        <a:latin typeface="Open Sans"/>
                        <a:ea typeface="Open Sans"/>
                        <a:cs typeface="Open Sans"/>
                        <a:sym typeface="Open Sans"/>
                      </a:endParaRPr>
                    </a:p>
                  </a:txBody>
                  <a:tcPr marL="95250" marR="95250" marT="95250" marB="95250"/>
                </a:tc>
                <a:extLst>
                  <a:ext uri="{0D108BD9-81ED-4DB2-BD59-A6C34878D82A}">
                    <a16:rowId xmlns:a16="http://schemas.microsoft.com/office/drawing/2014/main" val="10000"/>
                  </a:ext>
                </a:extLst>
              </a:tr>
              <a:tr h="381000">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bedachtzaam</a:t>
                      </a:r>
                      <a:endParaRPr sz="1050">
                        <a:highlight>
                          <a:srgbClr val="FFFFFF"/>
                        </a:highlight>
                        <a:latin typeface="Open Sans"/>
                        <a:ea typeface="Open Sans"/>
                        <a:cs typeface="Open Sans"/>
                        <a:sym typeface="Open Sans"/>
                      </a:endParaRPr>
                    </a:p>
                  </a:txBody>
                  <a:tcPr marL="95250" marR="95250" marT="95250" marB="95250">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beducht</a:t>
                      </a:r>
                      <a:endParaRPr sz="1050">
                        <a:highlight>
                          <a:srgbClr val="FFFFFF"/>
                        </a:highlight>
                        <a:latin typeface="Open Sans"/>
                        <a:ea typeface="Open Sans"/>
                        <a:cs typeface="Open Sans"/>
                        <a:sym typeface="Open Sans"/>
                      </a:endParaRPr>
                    </a:p>
                  </a:txBody>
                  <a:tcPr marL="95250" marR="95250" marT="95250" marB="95250">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roekeloos</a:t>
                      </a:r>
                      <a:endParaRPr sz="1050">
                        <a:highlight>
                          <a:srgbClr val="FFFFFF"/>
                        </a:highlight>
                        <a:latin typeface="Open Sans"/>
                        <a:ea typeface="Open Sans"/>
                        <a:cs typeface="Open Sans"/>
                        <a:sym typeface="Open Sans"/>
                      </a:endParaRPr>
                    </a:p>
                  </a:txBody>
                  <a:tcPr marL="95250" marR="95250" marT="95250" marB="95250">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moedig</a:t>
                      </a:r>
                      <a:endParaRPr sz="1050">
                        <a:highlight>
                          <a:srgbClr val="FFFFFF"/>
                        </a:highlight>
                        <a:latin typeface="Open Sans"/>
                        <a:ea typeface="Open Sans"/>
                        <a:cs typeface="Open Sans"/>
                        <a:sym typeface="Open Sans"/>
                      </a:endParaRPr>
                    </a:p>
                  </a:txBody>
                  <a:tcPr marL="95250" marR="95250" marT="95250" marB="95250">
                    <a:lnB w="9525" cap="flat" cmpd="sng">
                      <a:solidFill>
                        <a:srgbClr val="E9E9E9"/>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meegaand</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onzichtbaar</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eigengereid</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autonoom</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wederkerig</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gelijkvormig</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eenzijdig</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fair</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idealistisch</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zweverig</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cynisch</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realistisch</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harmonisch</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toedekken</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conflict</a:t>
                      </a:r>
                      <a:endParaRPr sz="1050">
                        <a:solidFill>
                          <a:srgbClr val="4DAB84"/>
                        </a:solidFill>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direct</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extLst>
                  <a:ext uri="{0D108BD9-81ED-4DB2-BD59-A6C34878D82A}">
                    <a16:rowId xmlns:a16="http://schemas.microsoft.com/office/drawing/2014/main" val="10005"/>
                  </a:ext>
                </a:extLst>
              </a:tr>
              <a:tr h="381000">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gestructureerd</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bureaucratisch</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inconsistent</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aanpassing</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extLst>
                  <a:ext uri="{0D108BD9-81ED-4DB2-BD59-A6C34878D82A}">
                    <a16:rowId xmlns:a16="http://schemas.microsoft.com/office/drawing/2014/main" val="10006"/>
                  </a:ext>
                </a:extLst>
              </a:tr>
              <a:tr h="381000">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ordenend</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star</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wispelturig</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flexibel</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extLst>
                  <a:ext uri="{0D108BD9-81ED-4DB2-BD59-A6C34878D82A}">
                    <a16:rowId xmlns:a16="http://schemas.microsoft.com/office/drawing/2014/main" val="10007"/>
                  </a:ext>
                </a:extLst>
              </a:tr>
              <a:tr h="381000">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rationeel</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afstandelijk</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willekeur</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betrokken</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extLst>
                  <a:ext uri="{0D108BD9-81ED-4DB2-BD59-A6C34878D82A}">
                    <a16:rowId xmlns:a16="http://schemas.microsoft.com/office/drawing/2014/main" val="10008"/>
                  </a:ext>
                </a:extLst>
              </a:tr>
              <a:tr h="381000">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betrouwbaar</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saai</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arbitrair</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innovatief</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extLst>
                  <a:ext uri="{0D108BD9-81ED-4DB2-BD59-A6C34878D82A}">
                    <a16:rowId xmlns:a16="http://schemas.microsoft.com/office/drawing/2014/main" val="10009"/>
                  </a:ext>
                </a:extLst>
              </a:tr>
              <a:tr h="381000">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bedachtzaam</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beducht</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roekeloos</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moedig</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extLst>
                  <a:ext uri="{0D108BD9-81ED-4DB2-BD59-A6C34878D82A}">
                    <a16:rowId xmlns:a16="http://schemas.microsoft.com/office/drawing/2014/main" val="10010"/>
                  </a:ext>
                </a:extLst>
              </a:tr>
              <a:tr h="381000">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meegaand</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onzichtbaar</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eigengereid</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autonoom</a:t>
                      </a:r>
                      <a:endParaRPr sz="1050">
                        <a:highlight>
                          <a:srgbClr val="FFFFFF"/>
                        </a:highlight>
                        <a:latin typeface="Open Sans"/>
                        <a:ea typeface="Open Sans"/>
                        <a:cs typeface="Open Sans"/>
                        <a:sym typeface="Open Sans"/>
                      </a:endParaRPr>
                    </a:p>
                  </a:txBody>
                  <a:tcPr marL="95250" marR="95250" marT="95250" marB="95250">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extLst>
                  <a:ext uri="{0D108BD9-81ED-4DB2-BD59-A6C34878D82A}">
                    <a16:rowId xmlns:a16="http://schemas.microsoft.com/office/drawing/2014/main" val="10011"/>
                  </a:ext>
                </a:extLst>
              </a:tr>
            </a:tbl>
          </a:graphicData>
        </a:graphic>
      </p:graphicFrame>
      <p:sp>
        <p:nvSpPr>
          <p:cNvPr id="212" name="Google Shape;212;p30"/>
          <p:cNvSpPr txBox="1"/>
          <p:nvPr/>
        </p:nvSpPr>
        <p:spPr>
          <a:xfrm>
            <a:off x="0" y="0"/>
            <a:ext cx="30000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1000">
                <a:solidFill>
                  <a:schemeClr val="dk2"/>
                </a:solidFill>
                <a:latin typeface="Calibri"/>
                <a:ea typeface="Calibri"/>
                <a:cs typeface="Calibri"/>
                <a:sym typeface="Calibri"/>
              </a:rPr>
              <a:t>kernkwadranten 4/4</a:t>
            </a:r>
            <a:endParaRPr sz="1000">
              <a:solidFill>
                <a:schemeClr val="dk2"/>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6"/>
        <p:cNvGrpSpPr/>
        <p:nvPr/>
      </p:nvGrpSpPr>
      <p:grpSpPr>
        <a:xfrm>
          <a:off x="0" y="0"/>
          <a:ext cx="0" cy="0"/>
          <a:chOff x="0" y="0"/>
          <a:chExt cx="0" cy="0"/>
        </a:xfrm>
      </p:grpSpPr>
      <p:sp>
        <p:nvSpPr>
          <p:cNvPr id="217" name="Google Shape;217;p31"/>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rgbClr val="F99C00"/>
                </a:solidFill>
              </a:rPr>
              <a:t>03 </a:t>
            </a:r>
            <a:r>
              <a:rPr lang="en"/>
              <a:t>Toolbox: SMARTCirculair.com </a:t>
            </a:r>
            <a:endParaRPr/>
          </a:p>
        </p:txBody>
      </p:sp>
      <p:sp>
        <p:nvSpPr>
          <p:cNvPr id="218" name="Google Shape;218;p31"/>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 sz="1400"/>
              <a:t>Op onze website vind je nog veel meer tips over teams &amp; info voor teamcaptains:</a:t>
            </a:r>
            <a:endParaRPr sz="1400"/>
          </a:p>
          <a:p>
            <a:pPr marL="457200" lvl="0" indent="-317500" algn="l" rtl="0">
              <a:lnSpc>
                <a:spcPct val="100000"/>
              </a:lnSpc>
              <a:spcBef>
                <a:spcPts val="1200"/>
              </a:spcBef>
              <a:spcAft>
                <a:spcPts val="0"/>
              </a:spcAft>
              <a:buClr>
                <a:srgbClr val="F99C00"/>
              </a:buClr>
              <a:buSzPts val="1400"/>
              <a:buChar char="●"/>
            </a:pPr>
            <a:r>
              <a:rPr lang="en" sz="1400">
                <a:solidFill>
                  <a:srgbClr val="F99C00"/>
                </a:solidFill>
              </a:rPr>
              <a:t>Klik op ‘</a:t>
            </a:r>
            <a:r>
              <a:rPr lang="en" sz="1400" u="sng">
                <a:solidFill>
                  <a:schemeClr val="hlink"/>
                </a:solidFill>
                <a:hlinkClick r:id="rId3"/>
              </a:rPr>
              <a:t>De Challenge</a:t>
            </a:r>
            <a:r>
              <a:rPr lang="en" sz="1400">
                <a:solidFill>
                  <a:srgbClr val="F99C00"/>
                </a:solidFill>
              </a:rPr>
              <a:t>’ in het menu</a:t>
            </a:r>
            <a:endParaRPr sz="1400">
              <a:solidFill>
                <a:srgbClr val="F99C00"/>
              </a:solidFill>
            </a:endParaRPr>
          </a:p>
          <a:p>
            <a:pPr marL="457200" lvl="0" indent="-317500" algn="l" rtl="0">
              <a:lnSpc>
                <a:spcPct val="100000"/>
              </a:lnSpc>
              <a:spcBef>
                <a:spcPts val="0"/>
              </a:spcBef>
              <a:spcAft>
                <a:spcPts val="0"/>
              </a:spcAft>
              <a:buClr>
                <a:srgbClr val="F99C00"/>
              </a:buClr>
              <a:buSzPts val="1400"/>
              <a:buChar char="●"/>
            </a:pPr>
            <a:r>
              <a:rPr lang="en" sz="1400">
                <a:solidFill>
                  <a:srgbClr val="F99C00"/>
                </a:solidFill>
              </a:rPr>
              <a:t>Klik op ‘</a:t>
            </a:r>
            <a:r>
              <a:rPr lang="en" sz="1400" u="sng">
                <a:solidFill>
                  <a:schemeClr val="hlink"/>
                </a:solidFill>
                <a:hlinkClick r:id="rId4"/>
              </a:rPr>
              <a:t>Toolkit</a:t>
            </a:r>
            <a:r>
              <a:rPr lang="en" sz="1400">
                <a:solidFill>
                  <a:srgbClr val="F99C00"/>
                </a:solidFill>
              </a:rPr>
              <a:t>’ in het menu</a:t>
            </a:r>
            <a:endParaRPr sz="1400">
              <a:solidFill>
                <a:srgbClr val="F99C00"/>
              </a:solidFill>
            </a:endParaRPr>
          </a:p>
          <a:p>
            <a:pPr marL="914400" lvl="0" indent="0" algn="l" rtl="0">
              <a:spcBef>
                <a:spcPts val="0"/>
              </a:spcBef>
              <a:spcAft>
                <a:spcPts val="0"/>
              </a:spcAft>
              <a:buClr>
                <a:schemeClr val="dk2"/>
              </a:buClr>
              <a:buSzPts val="1100"/>
              <a:buFont typeface="Arial"/>
              <a:buNone/>
            </a:pPr>
            <a:br>
              <a:rPr lang="en" sz="1400">
                <a:solidFill>
                  <a:srgbClr val="F99C00"/>
                </a:solidFill>
              </a:rPr>
            </a:br>
            <a:endParaRPr sz="1400">
              <a:solidFill>
                <a:srgbClr val="F99C00"/>
              </a:solidFill>
            </a:endParaRPr>
          </a:p>
          <a:p>
            <a:pPr marL="0" lvl="0" indent="0" algn="l" rtl="0">
              <a:spcBef>
                <a:spcPts val="1200"/>
              </a:spcBef>
              <a:spcAft>
                <a:spcPts val="1200"/>
              </a:spcAft>
              <a:buNone/>
            </a:pPr>
            <a:endParaRPr sz="1400" b="1"/>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223" name="Google Shape;223;p32"/>
          <p:cNvPicPr preferRelativeResize="0"/>
          <p:nvPr/>
        </p:nvPicPr>
        <p:blipFill rotWithShape="1">
          <a:blip r:embed="rId3">
            <a:alphaModFix amt="25000"/>
          </a:blip>
          <a:srcRect b="15604"/>
          <a:stretch/>
        </p:blipFill>
        <p:spPr>
          <a:xfrm>
            <a:off x="0" y="0"/>
            <a:ext cx="9144003" cy="5143501"/>
          </a:xfrm>
          <a:prstGeom prst="rect">
            <a:avLst/>
          </a:prstGeom>
          <a:noFill/>
          <a:ln>
            <a:noFill/>
          </a:ln>
        </p:spPr>
      </p:pic>
      <p:grpSp>
        <p:nvGrpSpPr>
          <p:cNvPr id="224" name="Google Shape;224;p32"/>
          <p:cNvGrpSpPr/>
          <p:nvPr/>
        </p:nvGrpSpPr>
        <p:grpSpPr>
          <a:xfrm>
            <a:off x="619450" y="581247"/>
            <a:ext cx="7854075" cy="4054800"/>
            <a:chOff x="619450" y="581247"/>
            <a:chExt cx="7854075" cy="4054800"/>
          </a:xfrm>
        </p:grpSpPr>
        <p:cxnSp>
          <p:nvCxnSpPr>
            <p:cNvPr id="225" name="Google Shape;225;p32"/>
            <p:cNvCxnSpPr/>
            <p:nvPr/>
          </p:nvCxnSpPr>
          <p:spPr>
            <a:xfrm rot="10800000">
              <a:off x="619450" y="581250"/>
              <a:ext cx="1258200" cy="0"/>
            </a:xfrm>
            <a:prstGeom prst="straightConnector1">
              <a:avLst/>
            </a:prstGeom>
            <a:noFill/>
            <a:ln w="57150" cap="flat" cmpd="sng">
              <a:solidFill>
                <a:srgbClr val="FF9B00"/>
              </a:solidFill>
              <a:prstDash val="solid"/>
              <a:round/>
              <a:headEnd type="none" w="sm" len="sm"/>
              <a:tailEnd type="none" w="sm" len="sm"/>
            </a:ln>
          </p:spPr>
        </p:cxnSp>
        <p:cxnSp>
          <p:nvCxnSpPr>
            <p:cNvPr id="226" name="Google Shape;226;p32"/>
            <p:cNvCxnSpPr/>
            <p:nvPr/>
          </p:nvCxnSpPr>
          <p:spPr>
            <a:xfrm flipH="1">
              <a:off x="621025" y="4597850"/>
              <a:ext cx="7852500" cy="38100"/>
            </a:xfrm>
            <a:prstGeom prst="straightConnector1">
              <a:avLst/>
            </a:prstGeom>
            <a:noFill/>
            <a:ln w="57150" cap="flat" cmpd="sng">
              <a:solidFill>
                <a:srgbClr val="FF9B00"/>
              </a:solidFill>
              <a:prstDash val="solid"/>
              <a:round/>
              <a:headEnd type="none" w="sm" len="sm"/>
              <a:tailEnd type="none" w="sm" len="sm"/>
            </a:ln>
          </p:spPr>
        </p:cxnSp>
        <p:cxnSp>
          <p:nvCxnSpPr>
            <p:cNvPr id="227" name="Google Shape;227;p32"/>
            <p:cNvCxnSpPr/>
            <p:nvPr/>
          </p:nvCxnSpPr>
          <p:spPr>
            <a:xfrm rot="10800000">
              <a:off x="7109447" y="581247"/>
              <a:ext cx="1358100" cy="0"/>
            </a:xfrm>
            <a:prstGeom prst="straightConnector1">
              <a:avLst/>
            </a:prstGeom>
            <a:noFill/>
            <a:ln w="57150" cap="flat" cmpd="sng">
              <a:solidFill>
                <a:srgbClr val="FF9B00"/>
              </a:solidFill>
              <a:prstDash val="solid"/>
              <a:round/>
              <a:headEnd type="none" w="sm" len="sm"/>
              <a:tailEnd type="none" w="sm" len="sm"/>
            </a:ln>
          </p:spPr>
        </p:cxnSp>
        <p:cxnSp>
          <p:nvCxnSpPr>
            <p:cNvPr id="228" name="Google Shape;228;p32"/>
            <p:cNvCxnSpPr/>
            <p:nvPr/>
          </p:nvCxnSpPr>
          <p:spPr>
            <a:xfrm>
              <a:off x="8441957" y="581247"/>
              <a:ext cx="0" cy="4011900"/>
            </a:xfrm>
            <a:prstGeom prst="straightConnector1">
              <a:avLst/>
            </a:prstGeom>
            <a:noFill/>
            <a:ln w="57150" cap="flat" cmpd="sng">
              <a:solidFill>
                <a:srgbClr val="FF9B00"/>
              </a:solidFill>
              <a:prstDash val="solid"/>
              <a:round/>
              <a:headEnd type="none" w="sm" len="sm"/>
              <a:tailEnd type="none" w="sm" len="sm"/>
            </a:ln>
          </p:spPr>
        </p:cxnSp>
        <p:cxnSp>
          <p:nvCxnSpPr>
            <p:cNvPr id="229" name="Google Shape;229;p32"/>
            <p:cNvCxnSpPr/>
            <p:nvPr/>
          </p:nvCxnSpPr>
          <p:spPr>
            <a:xfrm>
              <a:off x="645042" y="581247"/>
              <a:ext cx="0" cy="4054800"/>
            </a:xfrm>
            <a:prstGeom prst="straightConnector1">
              <a:avLst/>
            </a:prstGeom>
            <a:noFill/>
            <a:ln w="57150" cap="flat" cmpd="sng">
              <a:solidFill>
                <a:srgbClr val="FF9B00"/>
              </a:solidFill>
              <a:prstDash val="solid"/>
              <a:round/>
              <a:headEnd type="none" w="sm" len="sm"/>
              <a:tailEnd type="none" w="sm" len="sm"/>
            </a:ln>
          </p:spPr>
        </p:cxnSp>
      </p:grpSp>
      <p:pic>
        <p:nvPicPr>
          <p:cNvPr id="230" name="Google Shape;230;p32"/>
          <p:cNvPicPr preferRelativeResize="0"/>
          <p:nvPr/>
        </p:nvPicPr>
        <p:blipFill rotWithShape="1">
          <a:blip r:embed="rId4">
            <a:alphaModFix/>
          </a:blip>
          <a:srcRect b="41145"/>
          <a:stretch/>
        </p:blipFill>
        <p:spPr>
          <a:xfrm>
            <a:off x="1744981" y="178107"/>
            <a:ext cx="5484801" cy="680350"/>
          </a:xfrm>
          <a:prstGeom prst="rect">
            <a:avLst/>
          </a:prstGeom>
          <a:noFill/>
          <a:ln>
            <a:noFill/>
          </a:ln>
        </p:spPr>
      </p:pic>
      <p:sp>
        <p:nvSpPr>
          <p:cNvPr id="231" name="Google Shape;231;p32"/>
          <p:cNvSpPr txBox="1">
            <a:spLocks noGrp="1"/>
          </p:cNvSpPr>
          <p:nvPr>
            <p:ph type="ctrTitle" idx="4294967295"/>
          </p:nvPr>
        </p:nvSpPr>
        <p:spPr>
          <a:xfrm>
            <a:off x="687725" y="1316462"/>
            <a:ext cx="7797000" cy="3018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500"/>
              <a:t>Wij wensen jullie een top samenwerking toe!</a:t>
            </a:r>
            <a:endParaRPr sz="45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5"/>
          <p:cNvSpPr txBox="1">
            <a:spLocks noGrp="1"/>
          </p:cNvSpPr>
          <p:nvPr>
            <p:ph type="title"/>
          </p:nvPr>
        </p:nvSpPr>
        <p:spPr>
          <a:xfrm>
            <a:off x="1236175" y="819475"/>
            <a:ext cx="6496500" cy="36093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1400">
                <a:solidFill>
                  <a:srgbClr val="343541"/>
                </a:solidFill>
              </a:rPr>
              <a:t>INHOUD Lesmodule |</a:t>
            </a:r>
            <a:r>
              <a:rPr lang="en" sz="1400" b="0">
                <a:solidFill>
                  <a:srgbClr val="343541"/>
                </a:solidFill>
              </a:rPr>
              <a:t> ca. 1 uur</a:t>
            </a:r>
            <a:endParaRPr sz="1400" b="0">
              <a:solidFill>
                <a:srgbClr val="343541"/>
              </a:solidFill>
            </a:endParaRPr>
          </a:p>
          <a:p>
            <a:pPr marL="0" lvl="0" indent="0" algn="l" rtl="0">
              <a:lnSpc>
                <a:spcPct val="115000"/>
              </a:lnSpc>
              <a:spcBef>
                <a:spcPts val="0"/>
              </a:spcBef>
              <a:spcAft>
                <a:spcPts val="0"/>
              </a:spcAft>
              <a:buNone/>
            </a:pPr>
            <a:br>
              <a:rPr lang="en" sz="1200">
                <a:solidFill>
                  <a:srgbClr val="343541"/>
                </a:solidFill>
              </a:rPr>
            </a:br>
            <a:r>
              <a:rPr lang="en" sz="1200">
                <a:solidFill>
                  <a:srgbClr val="343541"/>
                </a:solidFill>
              </a:rPr>
              <a:t>01 </a:t>
            </a:r>
            <a:r>
              <a:rPr lang="en" sz="1200" b="0">
                <a:solidFill>
                  <a:srgbClr val="343541"/>
                </a:solidFill>
              </a:rPr>
              <a:t>Introductie: wat &amp; waarom</a:t>
            </a:r>
            <a:br>
              <a:rPr lang="en" sz="1200" b="0">
                <a:solidFill>
                  <a:srgbClr val="343541"/>
                </a:solidFill>
              </a:rPr>
            </a:br>
            <a:r>
              <a:rPr lang="en" sz="1200">
                <a:solidFill>
                  <a:srgbClr val="343541"/>
                </a:solidFill>
              </a:rPr>
              <a:t>02</a:t>
            </a:r>
            <a:r>
              <a:rPr lang="en" sz="1200" b="0">
                <a:solidFill>
                  <a:srgbClr val="343541"/>
                </a:solidFill>
              </a:rPr>
              <a:t> Video: Wat is een kernkwadrant </a:t>
            </a:r>
            <a:endParaRPr sz="1200" b="0">
              <a:solidFill>
                <a:srgbClr val="343541"/>
              </a:solidFill>
            </a:endParaRPr>
          </a:p>
          <a:p>
            <a:pPr marL="0" lvl="0" indent="0" algn="l" rtl="0">
              <a:lnSpc>
                <a:spcPct val="115000"/>
              </a:lnSpc>
              <a:spcBef>
                <a:spcPts val="0"/>
              </a:spcBef>
              <a:spcAft>
                <a:spcPts val="0"/>
              </a:spcAft>
              <a:buNone/>
            </a:pPr>
            <a:r>
              <a:rPr lang="en" sz="1200">
                <a:solidFill>
                  <a:srgbClr val="343541"/>
                </a:solidFill>
              </a:rPr>
              <a:t>OPDRACHT</a:t>
            </a:r>
            <a:r>
              <a:rPr lang="en" sz="1200" b="0">
                <a:solidFill>
                  <a:srgbClr val="343541"/>
                </a:solidFill>
              </a:rPr>
              <a:t> | Voorbereiding Kernkwadranten</a:t>
            </a:r>
            <a:endParaRPr sz="1200" b="0">
              <a:solidFill>
                <a:srgbClr val="343541"/>
              </a:solidFill>
            </a:endParaRPr>
          </a:p>
          <a:p>
            <a:pPr marL="0" lvl="0" indent="0" algn="l" rtl="0">
              <a:lnSpc>
                <a:spcPct val="115000"/>
              </a:lnSpc>
              <a:spcBef>
                <a:spcPts val="0"/>
              </a:spcBef>
              <a:spcAft>
                <a:spcPts val="0"/>
              </a:spcAft>
              <a:buClr>
                <a:schemeClr val="dk2"/>
              </a:buClr>
              <a:buSzPts val="1100"/>
              <a:buFont typeface="Arial"/>
              <a:buNone/>
            </a:pPr>
            <a:r>
              <a:rPr lang="en" sz="1200">
                <a:solidFill>
                  <a:srgbClr val="343541"/>
                </a:solidFill>
              </a:rPr>
              <a:t>OPDRACHT</a:t>
            </a:r>
            <a:r>
              <a:rPr lang="en" sz="1200" b="0">
                <a:solidFill>
                  <a:srgbClr val="343541"/>
                </a:solidFill>
              </a:rPr>
              <a:t> | Ronde 1. Kwaliteiten verdelen</a:t>
            </a:r>
            <a:endParaRPr sz="1200" b="0">
              <a:solidFill>
                <a:srgbClr val="343541"/>
              </a:solidFill>
            </a:endParaRPr>
          </a:p>
          <a:p>
            <a:pPr marL="0" lvl="0" indent="0" algn="l" rtl="0">
              <a:lnSpc>
                <a:spcPct val="115000"/>
              </a:lnSpc>
              <a:spcBef>
                <a:spcPts val="0"/>
              </a:spcBef>
              <a:spcAft>
                <a:spcPts val="0"/>
              </a:spcAft>
              <a:buClr>
                <a:schemeClr val="dk2"/>
              </a:buClr>
              <a:buSzPts val="1100"/>
              <a:buFont typeface="Arial"/>
              <a:buNone/>
            </a:pPr>
            <a:r>
              <a:rPr lang="en" sz="1200">
                <a:solidFill>
                  <a:srgbClr val="343541"/>
                </a:solidFill>
              </a:rPr>
              <a:t>OPDRACHT</a:t>
            </a:r>
            <a:r>
              <a:rPr lang="en" sz="1200" b="0">
                <a:solidFill>
                  <a:srgbClr val="343541"/>
                </a:solidFill>
              </a:rPr>
              <a:t> | Ronde 2. Kwaliteiten wisselen</a:t>
            </a:r>
            <a:endParaRPr sz="1200" b="0">
              <a:solidFill>
                <a:srgbClr val="343541"/>
              </a:solidFill>
            </a:endParaRPr>
          </a:p>
          <a:p>
            <a:pPr marL="0" lvl="0" indent="0" algn="l" rtl="0">
              <a:lnSpc>
                <a:spcPct val="115000"/>
              </a:lnSpc>
              <a:spcBef>
                <a:spcPts val="0"/>
              </a:spcBef>
              <a:spcAft>
                <a:spcPts val="0"/>
              </a:spcAft>
              <a:buClr>
                <a:schemeClr val="dk2"/>
              </a:buClr>
              <a:buSzPts val="1100"/>
              <a:buFont typeface="Arial"/>
              <a:buNone/>
            </a:pPr>
            <a:r>
              <a:rPr lang="en" sz="1200">
                <a:solidFill>
                  <a:srgbClr val="343541"/>
                </a:solidFill>
              </a:rPr>
              <a:t>OPDRACHT</a:t>
            </a:r>
            <a:r>
              <a:rPr lang="en" sz="1200" b="0">
                <a:solidFill>
                  <a:srgbClr val="343541"/>
                </a:solidFill>
              </a:rPr>
              <a:t> | Ronde 3. Jouw kernkwadrant maken</a:t>
            </a:r>
            <a:endParaRPr sz="1200" b="0">
              <a:solidFill>
                <a:srgbClr val="343541"/>
              </a:solidFill>
            </a:endParaRPr>
          </a:p>
          <a:p>
            <a:pPr marL="0" lvl="0" indent="0" algn="l" rtl="0">
              <a:lnSpc>
                <a:spcPct val="115000"/>
              </a:lnSpc>
              <a:spcBef>
                <a:spcPts val="0"/>
              </a:spcBef>
              <a:spcAft>
                <a:spcPts val="0"/>
              </a:spcAft>
              <a:buNone/>
            </a:pPr>
            <a:r>
              <a:rPr lang="en" sz="1200">
                <a:solidFill>
                  <a:srgbClr val="343541"/>
                </a:solidFill>
              </a:rPr>
              <a:t>03 </a:t>
            </a:r>
            <a:r>
              <a:rPr lang="en" sz="1200" b="0">
                <a:solidFill>
                  <a:srgbClr val="343541"/>
                </a:solidFill>
              </a:rPr>
              <a:t>Toolbox</a:t>
            </a:r>
            <a:br>
              <a:rPr lang="en" sz="1200" b="0">
                <a:solidFill>
                  <a:srgbClr val="343541"/>
                </a:solidFill>
              </a:rPr>
            </a:br>
            <a:br>
              <a:rPr lang="en" sz="1200" b="0">
                <a:solidFill>
                  <a:srgbClr val="343541"/>
                </a:solidFill>
              </a:rPr>
            </a:br>
            <a:endParaRPr sz="1200" b="0">
              <a:solidFill>
                <a:srgbClr val="343541"/>
              </a:solidFill>
            </a:endParaRPr>
          </a:p>
          <a:p>
            <a:pPr marL="0" lvl="0" indent="0" algn="l" rtl="0">
              <a:spcBef>
                <a:spcPts val="0"/>
              </a:spcBef>
              <a:spcAft>
                <a:spcPts val="0"/>
              </a:spcAft>
              <a:buNone/>
            </a:pPr>
            <a:endParaRPr sz="1200" b="0">
              <a:solidFill>
                <a:srgbClr val="34354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6"/>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rgbClr val="F99C00"/>
                </a:solidFill>
              </a:rPr>
              <a:t>01</a:t>
            </a:r>
            <a:r>
              <a:rPr lang="en"/>
              <a:t> Introductie</a:t>
            </a:r>
            <a:endParaRPr/>
          </a:p>
        </p:txBody>
      </p:sp>
      <p:sp>
        <p:nvSpPr>
          <p:cNvPr id="118" name="Google Shape;118;p16"/>
          <p:cNvSpPr txBox="1">
            <a:spLocks noGrp="1"/>
          </p:cNvSpPr>
          <p:nvPr>
            <p:ph type="body" idx="1"/>
          </p:nvPr>
        </p:nvSpPr>
        <p:spPr>
          <a:xfrm>
            <a:off x="2410100" y="1211350"/>
            <a:ext cx="6321600" cy="3386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b="1"/>
              <a:t>WAT</a:t>
            </a:r>
            <a:br>
              <a:rPr lang="en" sz="1200" b="1" i="1"/>
            </a:br>
            <a:r>
              <a:rPr lang="en" sz="1150">
                <a:highlight>
                  <a:srgbClr val="FFFFFF"/>
                </a:highlight>
                <a:latin typeface="Arial"/>
                <a:ea typeface="Arial"/>
                <a:cs typeface="Arial"/>
                <a:sym typeface="Arial"/>
              </a:rPr>
              <a:t>Kernkwadranten: </a:t>
            </a:r>
            <a:r>
              <a:rPr lang="en" sz="1200"/>
              <a:t>in een kernkwadrant (een schema met vier hokjes) zie je in één oogopslag waar je goed in bent en hoe dit ook in je nadeel kan werken. Het resultaat: een glashelder inzicht in waar je je in kunt ontwikkelen. In deze lesmodule ga je zelf aan de slag om kernkwadranten te maken.</a:t>
            </a:r>
            <a:br>
              <a:rPr lang="en" sz="1200"/>
            </a:br>
            <a:br>
              <a:rPr lang="en" sz="1200"/>
            </a:br>
            <a:r>
              <a:rPr lang="en" sz="1200" b="1"/>
              <a:t>WAAROM</a:t>
            </a:r>
            <a:br>
              <a:rPr lang="en" sz="1200"/>
            </a:br>
            <a:r>
              <a:rPr lang="en" sz="1200"/>
              <a:t>Je kernkwaliteit, iets waar je van nature goed in bent, kan ook doorschieten naar een valkuil. </a:t>
            </a:r>
            <a:endParaRPr sz="1200"/>
          </a:p>
          <a:p>
            <a:pPr marL="0" lvl="0" indent="0" algn="l" rtl="0">
              <a:spcBef>
                <a:spcPts val="1200"/>
              </a:spcBef>
              <a:spcAft>
                <a:spcPts val="1200"/>
              </a:spcAft>
              <a:buNone/>
            </a:pPr>
            <a:r>
              <a:rPr lang="en" sz="1200"/>
              <a:t>Zelfinzicht is de basis voor persoonlijke ontwikkeling. Het gaat over het kennen van je eigen gebruiksaanwijzing. Je ontdekt als het ware jezelf en met dat inzicht ben je in staat beter leiding te geven aan je leven. Een must voor iedereen die zich als professional verder wil ontwikkelen!</a:t>
            </a:r>
            <a:br>
              <a:rPr lang="en" sz="1200" i="1"/>
            </a:br>
            <a:br>
              <a:rPr lang="en" sz="1200" i="1"/>
            </a:br>
            <a:endParaRPr sz="1200" b="1">
              <a:solidFill>
                <a:schemeClr val="accent4"/>
              </a:solidFill>
            </a:endParaRPr>
          </a:p>
        </p:txBody>
      </p:sp>
      <p:sp>
        <p:nvSpPr>
          <p:cNvPr id="119" name="Google Shape;119;p16"/>
          <p:cNvSpPr txBox="1"/>
          <p:nvPr/>
        </p:nvSpPr>
        <p:spPr>
          <a:xfrm>
            <a:off x="340600" y="528850"/>
            <a:ext cx="1698000" cy="4069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200"/>
              </a:spcAft>
              <a:buNone/>
            </a:pPr>
            <a:r>
              <a:rPr lang="en" sz="1000" b="1">
                <a:solidFill>
                  <a:schemeClr val="dk2"/>
                </a:solidFill>
                <a:latin typeface="Lato"/>
                <a:ea typeface="Lato"/>
                <a:cs typeface="Lato"/>
                <a:sym typeface="Lato"/>
              </a:rPr>
              <a:t>Vorm: </a:t>
            </a:r>
            <a:r>
              <a:rPr lang="en" sz="1000">
                <a:solidFill>
                  <a:schemeClr val="dk2"/>
                </a:solidFill>
                <a:latin typeface="Lato"/>
                <a:ea typeface="Lato"/>
                <a:cs typeface="Lato"/>
                <a:sym typeface="Lato"/>
              </a:rPr>
              <a:t>Tekst</a:t>
            </a:r>
            <a:br>
              <a:rPr lang="en" sz="1000">
                <a:solidFill>
                  <a:schemeClr val="dk2"/>
                </a:solidFill>
                <a:latin typeface="Lato"/>
                <a:ea typeface="Lato"/>
                <a:cs typeface="Lato"/>
                <a:sym typeface="Lato"/>
              </a:rPr>
            </a:br>
            <a:r>
              <a:rPr lang="en" sz="1000" b="1">
                <a:solidFill>
                  <a:schemeClr val="dk2"/>
                </a:solidFill>
                <a:latin typeface="Lato"/>
                <a:ea typeface="Lato"/>
                <a:cs typeface="Lato"/>
                <a:sym typeface="Lato"/>
              </a:rPr>
              <a:t>Tijdsduur: </a:t>
            </a:r>
            <a:r>
              <a:rPr lang="en" sz="1000">
                <a:solidFill>
                  <a:schemeClr val="dk2"/>
                </a:solidFill>
                <a:latin typeface="Lato"/>
                <a:ea typeface="Lato"/>
                <a:cs typeface="Lato"/>
                <a:sym typeface="Lato"/>
              </a:rPr>
              <a:t> 2 minuten</a:t>
            </a:r>
            <a:endParaRPr sz="1000">
              <a:solidFill>
                <a:schemeClr val="dk2"/>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Uitleg: Wat is een kernkwadrant</a:t>
            </a:r>
            <a:endParaRPr/>
          </a:p>
        </p:txBody>
      </p:sp>
      <p:sp>
        <p:nvSpPr>
          <p:cNvPr id="126" name="Google Shape;126;p17"/>
          <p:cNvSpPr txBox="1"/>
          <p:nvPr/>
        </p:nvSpPr>
        <p:spPr>
          <a:xfrm>
            <a:off x="340600" y="528850"/>
            <a:ext cx="1698000" cy="4069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200"/>
              </a:spcAft>
              <a:buNone/>
            </a:pPr>
            <a:r>
              <a:rPr lang="en" sz="1000" b="1">
                <a:solidFill>
                  <a:schemeClr val="dk2"/>
                </a:solidFill>
                <a:latin typeface="Lato"/>
                <a:ea typeface="Lato"/>
                <a:cs typeface="Lato"/>
                <a:sym typeface="Lato"/>
              </a:rPr>
              <a:t>Vorm: </a:t>
            </a:r>
            <a:r>
              <a:rPr lang="en" sz="1000">
                <a:solidFill>
                  <a:schemeClr val="dk2"/>
                </a:solidFill>
                <a:latin typeface="Lato"/>
                <a:ea typeface="Lato"/>
                <a:cs typeface="Lato"/>
                <a:sym typeface="Lato"/>
              </a:rPr>
              <a:t>Video</a:t>
            </a:r>
            <a:br>
              <a:rPr lang="en" sz="1000">
                <a:solidFill>
                  <a:schemeClr val="dk2"/>
                </a:solidFill>
                <a:latin typeface="Lato"/>
                <a:ea typeface="Lato"/>
                <a:cs typeface="Lato"/>
                <a:sym typeface="Lato"/>
              </a:rPr>
            </a:br>
            <a:r>
              <a:rPr lang="en" sz="1000" b="1">
                <a:solidFill>
                  <a:schemeClr val="dk2"/>
                </a:solidFill>
                <a:latin typeface="Lato"/>
                <a:ea typeface="Lato"/>
                <a:cs typeface="Lato"/>
                <a:sym typeface="Lato"/>
              </a:rPr>
              <a:t>Tijdsduur: </a:t>
            </a:r>
            <a:r>
              <a:rPr lang="en" sz="1000">
                <a:solidFill>
                  <a:schemeClr val="dk2"/>
                </a:solidFill>
                <a:latin typeface="Lato"/>
                <a:ea typeface="Lato"/>
                <a:cs typeface="Lato"/>
                <a:sym typeface="Lato"/>
              </a:rPr>
              <a:t> 2 minuten</a:t>
            </a:r>
            <a:endParaRPr sz="1000">
              <a:solidFill>
                <a:schemeClr val="dk2"/>
              </a:solidFill>
              <a:latin typeface="Lato"/>
              <a:ea typeface="Lato"/>
              <a:cs typeface="Lato"/>
              <a:sym typeface="Lato"/>
            </a:endParaRPr>
          </a:p>
        </p:txBody>
      </p:sp>
      <p:sp>
        <p:nvSpPr>
          <p:cNvPr id="127" name="Google Shape;127;p17"/>
          <p:cNvSpPr txBox="1"/>
          <p:nvPr/>
        </p:nvSpPr>
        <p:spPr>
          <a:xfrm>
            <a:off x="2400250" y="3656151"/>
            <a:ext cx="3677700" cy="41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u="sng" dirty="0">
                <a:solidFill>
                  <a:schemeClr val="hlink"/>
                </a:solidFill>
                <a:latin typeface="Calibri"/>
                <a:ea typeface="Calibri"/>
                <a:cs typeface="Calibri"/>
                <a:sym typeface="Calibri"/>
                <a:hlinkClick r:id="rId4"/>
              </a:rPr>
              <a:t>https://www.youtube.com/watch?v=05XD06v9h3g</a:t>
            </a:r>
            <a:endParaRPr sz="1200" dirty="0">
              <a:solidFill>
                <a:schemeClr val="dk2"/>
              </a:solidFill>
              <a:latin typeface="Calibri"/>
              <a:ea typeface="Calibri"/>
              <a:cs typeface="Calibri"/>
              <a:sym typeface="Calibri"/>
            </a:endParaRPr>
          </a:p>
        </p:txBody>
      </p:sp>
      <p:pic>
        <p:nvPicPr>
          <p:cNvPr id="2" name="Online Media 1" descr="Kernkwadrant uitleg en voorbeelden (2021)">
            <a:hlinkClick r:id="" action="ppaction://media"/>
            <a:extLst>
              <a:ext uri="{FF2B5EF4-FFF2-40B4-BE49-F238E27FC236}">
                <a16:creationId xmlns:a16="http://schemas.microsoft.com/office/drawing/2014/main" id="{0A82458D-9644-CA97-ECC6-3EDB0F1F5EAF}"/>
              </a:ext>
            </a:extLst>
          </p:cNvPr>
          <p:cNvPicPr>
            <a:picLocks noRot="1" noChangeAspect="1"/>
          </p:cNvPicPr>
          <p:nvPr>
            <a:videoFile r:link="rId1"/>
          </p:nvPr>
        </p:nvPicPr>
        <p:blipFill>
          <a:blip r:embed="rId5"/>
          <a:stretch>
            <a:fillRect/>
          </a:stretch>
        </p:blipFill>
        <p:spPr>
          <a:xfrm>
            <a:off x="2506870" y="1211350"/>
            <a:ext cx="4188915" cy="23667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8"/>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Voorbeeld</a:t>
            </a:r>
            <a:endParaRPr/>
          </a:p>
        </p:txBody>
      </p:sp>
      <p:pic>
        <p:nvPicPr>
          <p:cNvPr id="133" name="Google Shape;133;p18"/>
          <p:cNvPicPr preferRelativeResize="0"/>
          <p:nvPr/>
        </p:nvPicPr>
        <p:blipFill>
          <a:blip r:embed="rId3">
            <a:alphaModFix/>
          </a:blip>
          <a:stretch>
            <a:fillRect/>
          </a:stretch>
        </p:blipFill>
        <p:spPr>
          <a:xfrm>
            <a:off x="2270300" y="1047175"/>
            <a:ext cx="6451548" cy="36273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BE8CC"/>
        </a:solidFill>
        <a:effectLst/>
      </p:bgPr>
    </p:bg>
    <p:spTree>
      <p:nvGrpSpPr>
        <p:cNvPr id="1" name="Shape 137"/>
        <p:cNvGrpSpPr/>
        <p:nvPr/>
      </p:nvGrpSpPr>
      <p:grpSpPr>
        <a:xfrm>
          <a:off x="0" y="0"/>
          <a:ext cx="0" cy="0"/>
          <a:chOff x="0" y="0"/>
          <a:chExt cx="0" cy="0"/>
        </a:xfrm>
      </p:grpSpPr>
      <p:sp>
        <p:nvSpPr>
          <p:cNvPr id="138" name="Google Shape;138;p19"/>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Voorbereiding Kernkwadranten</a:t>
            </a:r>
            <a:endParaRPr/>
          </a:p>
        </p:txBody>
      </p:sp>
      <p:sp>
        <p:nvSpPr>
          <p:cNvPr id="139" name="Google Shape;139;p19"/>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rmAutofit/>
          </a:bodyPr>
          <a:lstStyle/>
          <a:p>
            <a:pPr marL="0" lvl="0" indent="0" algn="l" rtl="0">
              <a:spcBef>
                <a:spcPts val="1200"/>
              </a:spcBef>
              <a:spcAft>
                <a:spcPts val="0"/>
              </a:spcAft>
              <a:buNone/>
            </a:pPr>
            <a:r>
              <a:rPr lang="en" sz="1100" b="1"/>
              <a:t>Voorbereiding</a:t>
            </a:r>
            <a:endParaRPr sz="1100" b="1"/>
          </a:p>
          <a:p>
            <a:pPr marL="457200" lvl="0" indent="-298450" algn="l" rtl="0">
              <a:spcBef>
                <a:spcPts val="1200"/>
              </a:spcBef>
              <a:spcAft>
                <a:spcPts val="0"/>
              </a:spcAft>
              <a:buSzPts val="1100"/>
              <a:buChar char="●"/>
            </a:pPr>
            <a:r>
              <a:rPr lang="en" sz="1100"/>
              <a:t>Maak een A4-tje met je eigen naam. En Leg deze voor je neer op de tafel. </a:t>
            </a:r>
            <a:endParaRPr sz="1100"/>
          </a:p>
          <a:p>
            <a:pPr marL="457200" lvl="0" indent="-298450" algn="l" rtl="0">
              <a:spcBef>
                <a:spcPts val="0"/>
              </a:spcBef>
              <a:spcAft>
                <a:spcPts val="0"/>
              </a:spcAft>
              <a:buSzPts val="1100"/>
              <a:buChar char="●"/>
            </a:pPr>
            <a:r>
              <a:rPr lang="en" sz="1100"/>
              <a:t>iedere student krijgt 3 'kaartjes' met kernkwaliteiten (in deze module vind je de lijst om zelf uit te printen en uit te knippen)</a:t>
            </a:r>
            <a:endParaRPr sz="1100"/>
          </a:p>
          <a:p>
            <a:pPr marL="0" lvl="0" indent="0" algn="l" rtl="0">
              <a:spcBef>
                <a:spcPts val="1200"/>
              </a:spcBef>
              <a:spcAft>
                <a:spcPts val="0"/>
              </a:spcAft>
              <a:buNone/>
            </a:pPr>
            <a:endParaRPr sz="1100"/>
          </a:p>
          <a:p>
            <a:pPr marL="0" lvl="0" indent="0" algn="l" rtl="0">
              <a:spcBef>
                <a:spcPts val="1200"/>
              </a:spcBef>
              <a:spcAft>
                <a:spcPts val="0"/>
              </a:spcAft>
              <a:buNone/>
            </a:pPr>
            <a:r>
              <a:rPr lang="en" sz="1600" b="1" i="1"/>
              <a:t>Gelukt? super dan kunnen we beginnen!</a:t>
            </a:r>
            <a:endParaRPr sz="1600" b="1" i="1"/>
          </a:p>
          <a:p>
            <a:pPr marL="457200" lvl="0" indent="0" algn="l" rtl="0">
              <a:spcBef>
                <a:spcPts val="1200"/>
              </a:spcBef>
              <a:spcAft>
                <a:spcPts val="1200"/>
              </a:spcAft>
              <a:buNone/>
            </a:pPr>
            <a:endParaRPr sz="1100"/>
          </a:p>
        </p:txBody>
      </p:sp>
      <p:sp>
        <p:nvSpPr>
          <p:cNvPr id="140" name="Google Shape;140;p19"/>
          <p:cNvSpPr txBox="1"/>
          <p:nvPr/>
        </p:nvSpPr>
        <p:spPr>
          <a:xfrm>
            <a:off x="340600" y="528850"/>
            <a:ext cx="1698000" cy="4069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solidFill>
                  <a:schemeClr val="dk2"/>
                </a:solidFill>
                <a:latin typeface="Lato"/>
                <a:ea typeface="Lato"/>
                <a:cs typeface="Lato"/>
                <a:sym typeface="Lato"/>
              </a:rPr>
              <a:t>OPDRACHT</a:t>
            </a:r>
            <a:endParaRPr b="1">
              <a:solidFill>
                <a:schemeClr val="dk2"/>
              </a:solidFill>
              <a:latin typeface="Lato"/>
              <a:ea typeface="Lato"/>
              <a:cs typeface="Lato"/>
              <a:sym typeface="Lato"/>
            </a:endParaRPr>
          </a:p>
          <a:p>
            <a:pPr marL="0" lvl="0" indent="0" algn="l" rtl="0">
              <a:lnSpc>
                <a:spcPct val="115000"/>
              </a:lnSpc>
              <a:spcBef>
                <a:spcPts val="1200"/>
              </a:spcBef>
              <a:spcAft>
                <a:spcPts val="1200"/>
              </a:spcAft>
              <a:buNone/>
            </a:pPr>
            <a:r>
              <a:rPr lang="en" sz="1000" b="1">
                <a:solidFill>
                  <a:schemeClr val="dk2"/>
                </a:solidFill>
                <a:latin typeface="Lato"/>
                <a:ea typeface="Lato"/>
                <a:cs typeface="Lato"/>
                <a:sym typeface="Lato"/>
              </a:rPr>
              <a:t>Vorm: </a:t>
            </a:r>
            <a:r>
              <a:rPr lang="en" sz="1000">
                <a:solidFill>
                  <a:schemeClr val="dk2"/>
                </a:solidFill>
                <a:latin typeface="Lato"/>
                <a:ea typeface="Lato"/>
                <a:cs typeface="Lato"/>
                <a:sym typeface="Lato"/>
              </a:rPr>
              <a:t>Groepsopdracht</a:t>
            </a:r>
            <a:br>
              <a:rPr lang="en" sz="1000">
                <a:solidFill>
                  <a:schemeClr val="dk2"/>
                </a:solidFill>
                <a:latin typeface="Lato"/>
                <a:ea typeface="Lato"/>
                <a:cs typeface="Lato"/>
                <a:sym typeface="Lato"/>
              </a:rPr>
            </a:br>
            <a:r>
              <a:rPr lang="en" sz="1000" b="1">
                <a:solidFill>
                  <a:schemeClr val="dk2"/>
                </a:solidFill>
                <a:latin typeface="Lato"/>
                <a:ea typeface="Lato"/>
                <a:cs typeface="Lato"/>
                <a:sym typeface="Lato"/>
              </a:rPr>
              <a:t>Tijdsduur: </a:t>
            </a:r>
            <a:r>
              <a:rPr lang="en" sz="1000">
                <a:solidFill>
                  <a:schemeClr val="dk2"/>
                </a:solidFill>
                <a:latin typeface="Lato"/>
                <a:ea typeface="Lato"/>
                <a:cs typeface="Lato"/>
                <a:sym typeface="Lato"/>
              </a:rPr>
              <a:t>15 minuten</a:t>
            </a:r>
            <a:br>
              <a:rPr lang="en" sz="1000">
                <a:solidFill>
                  <a:schemeClr val="dk2"/>
                </a:solidFill>
                <a:latin typeface="Lato"/>
                <a:ea typeface="Lato"/>
                <a:cs typeface="Lato"/>
                <a:sym typeface="Lato"/>
              </a:rPr>
            </a:br>
            <a:endParaRPr sz="1000">
              <a:solidFill>
                <a:schemeClr val="dk2"/>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0"/>
          <p:cNvSpPr txBox="1">
            <a:spLocks noGrp="1"/>
          </p:cNvSpPr>
          <p:nvPr>
            <p:ph type="title"/>
          </p:nvPr>
        </p:nvSpPr>
        <p:spPr>
          <a:xfrm>
            <a:off x="406425" y="1628675"/>
            <a:ext cx="8296800" cy="15420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44 Kernkwaliteiten</a:t>
            </a:r>
            <a:endParaRPr/>
          </a:p>
        </p:txBody>
      </p:sp>
      <p:sp>
        <p:nvSpPr>
          <p:cNvPr id="146" name="Google Shape;146;p20"/>
          <p:cNvSpPr txBox="1">
            <a:spLocks noGrp="1"/>
          </p:cNvSpPr>
          <p:nvPr>
            <p:ph type="title"/>
          </p:nvPr>
        </p:nvSpPr>
        <p:spPr>
          <a:xfrm>
            <a:off x="406425" y="2725125"/>
            <a:ext cx="8296800" cy="6669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2200">
                <a:solidFill>
                  <a:srgbClr val="595959"/>
                </a:solidFill>
              </a:rPr>
              <a:t>3 per student (max. 14 studenten per lijst)</a:t>
            </a:r>
            <a:endParaRPr sz="2200">
              <a:solidFill>
                <a:srgbClr val="595959"/>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graphicFrame>
        <p:nvGraphicFramePr>
          <p:cNvPr id="151" name="Google Shape;151;p21"/>
          <p:cNvGraphicFramePr/>
          <p:nvPr/>
        </p:nvGraphicFramePr>
        <p:xfrm>
          <a:off x="740938" y="476250"/>
          <a:ext cx="1790700" cy="4191000"/>
        </p:xfrm>
        <a:graphic>
          <a:graphicData uri="http://schemas.openxmlformats.org/drawingml/2006/table">
            <a:tbl>
              <a:tblPr>
                <a:solidFill>
                  <a:srgbClr val="FFFFFF"/>
                </a:solidFill>
                <a:tableStyleId>{5C0C0AE8-97D2-44F8-81CE-2A33E24AD99F}</a:tableStyleId>
              </a:tblPr>
              <a:tblGrid>
                <a:gridCol w="1790700">
                  <a:extLst>
                    <a:ext uri="{9D8B030D-6E8A-4147-A177-3AD203B41FA5}">
                      <a16:colId xmlns:a16="http://schemas.microsoft.com/office/drawing/2014/main" val="20000"/>
                    </a:ext>
                  </a:extLst>
                </a:gridCol>
              </a:tblGrid>
              <a:tr h="381000">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service-gericht</a:t>
                      </a:r>
                      <a:endParaRPr sz="1050">
                        <a:highlight>
                          <a:srgbClr val="FFFFFF"/>
                        </a:highlight>
                        <a:latin typeface="Open Sans"/>
                        <a:ea typeface="Open Sans"/>
                        <a:cs typeface="Open Sans"/>
                        <a:sym typeface="Open Sans"/>
                      </a:endParaRPr>
                    </a:p>
                  </a:txBody>
                  <a:tcPr marL="95250" marR="95250" marT="95250" marB="95250">
                    <a:lnL w="9525" cap="flat" cmpd="sng">
                      <a:solidFill>
                        <a:srgbClr val="E9E9E9"/>
                      </a:solidFill>
                      <a:prstDash val="solid"/>
                      <a:round/>
                      <a:headEnd type="none" w="sm" len="sm"/>
                      <a:tailEnd type="none" w="sm" len="sm"/>
                    </a:lnL>
                    <a:lnR w="9525" cap="flat" cmpd="sng">
                      <a:solidFill>
                        <a:srgbClr val="E9E9E9"/>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consensus-gericht</a:t>
                      </a:r>
                      <a:endParaRPr sz="1050">
                        <a:highlight>
                          <a:srgbClr val="FFFFFF"/>
                        </a:highlight>
                        <a:latin typeface="Open Sans"/>
                        <a:ea typeface="Open Sans"/>
                        <a:cs typeface="Open Sans"/>
                        <a:sym typeface="Open Sans"/>
                      </a:endParaRPr>
                    </a:p>
                  </a:txBody>
                  <a:tcPr marL="95250" marR="95250" marT="95250" marB="95250">
                    <a:lnL w="9525" cap="flat" cmpd="sng">
                      <a:solidFill>
                        <a:srgbClr val="E9E9E9"/>
                      </a:solidFill>
                      <a:prstDash val="solid"/>
                      <a:round/>
                      <a:headEnd type="none" w="sm" len="sm"/>
                      <a:tailEnd type="none" w="sm" len="sm"/>
                    </a:lnL>
                    <a:lnR w="9525" cap="flat" cmpd="sng">
                      <a:solidFill>
                        <a:srgbClr val="E9E9E9"/>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optimistisch</a:t>
                      </a:r>
                      <a:endParaRPr sz="1050">
                        <a:highlight>
                          <a:srgbClr val="FFFFFF"/>
                        </a:highlight>
                        <a:latin typeface="Open Sans"/>
                        <a:ea typeface="Open Sans"/>
                        <a:cs typeface="Open Sans"/>
                        <a:sym typeface="Open Sans"/>
                      </a:endParaRPr>
                    </a:p>
                  </a:txBody>
                  <a:tcPr marL="95250" marR="95250" marT="95250" marB="95250">
                    <a:lnL w="9525" cap="flat" cmpd="sng">
                      <a:solidFill>
                        <a:srgbClr val="E9E9E9"/>
                      </a:solidFill>
                      <a:prstDash val="solid"/>
                      <a:round/>
                      <a:headEnd type="none" w="sm" len="sm"/>
                      <a:tailEnd type="none" w="sm" len="sm"/>
                    </a:lnL>
                    <a:lnR w="9525" cap="flat" cmpd="sng">
                      <a:solidFill>
                        <a:srgbClr val="E9E9E9"/>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beheerst</a:t>
                      </a:r>
                      <a:endParaRPr sz="1050">
                        <a:highlight>
                          <a:srgbClr val="FFFFFF"/>
                        </a:highlight>
                        <a:latin typeface="Open Sans"/>
                        <a:ea typeface="Open Sans"/>
                        <a:cs typeface="Open Sans"/>
                        <a:sym typeface="Open Sans"/>
                      </a:endParaRPr>
                    </a:p>
                  </a:txBody>
                  <a:tcPr marL="95250" marR="95250" marT="95250" marB="95250">
                    <a:lnL w="9525" cap="flat" cmpd="sng">
                      <a:solidFill>
                        <a:srgbClr val="E9E9E9"/>
                      </a:solidFill>
                      <a:prstDash val="solid"/>
                      <a:round/>
                      <a:headEnd type="none" w="sm" len="sm"/>
                      <a:tailEnd type="none" w="sm" len="sm"/>
                    </a:lnL>
                    <a:lnR w="9525" cap="flat" cmpd="sng">
                      <a:solidFill>
                        <a:srgbClr val="E9E9E9"/>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stabiel</a:t>
                      </a:r>
                      <a:endParaRPr sz="1050">
                        <a:highlight>
                          <a:srgbClr val="FFFFFF"/>
                        </a:highlight>
                        <a:latin typeface="Open Sans"/>
                        <a:ea typeface="Open Sans"/>
                        <a:cs typeface="Open Sans"/>
                        <a:sym typeface="Open Sans"/>
                      </a:endParaRPr>
                    </a:p>
                  </a:txBody>
                  <a:tcPr marL="95250" marR="95250" marT="95250" marB="95250">
                    <a:lnL w="9525" cap="flat" cmpd="sng">
                      <a:solidFill>
                        <a:srgbClr val="E9E9E9"/>
                      </a:solidFill>
                      <a:prstDash val="solid"/>
                      <a:round/>
                      <a:headEnd type="none" w="sm" len="sm"/>
                      <a:tailEnd type="none" w="sm" len="sm"/>
                    </a:lnL>
                    <a:lnR w="9525" cap="flat" cmpd="sng">
                      <a:solidFill>
                        <a:srgbClr val="E9E9E9"/>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efficiënt</a:t>
                      </a:r>
                      <a:endParaRPr sz="1050">
                        <a:highlight>
                          <a:srgbClr val="FFFFFF"/>
                        </a:highlight>
                        <a:latin typeface="Open Sans"/>
                        <a:ea typeface="Open Sans"/>
                        <a:cs typeface="Open Sans"/>
                        <a:sym typeface="Open Sans"/>
                      </a:endParaRPr>
                    </a:p>
                  </a:txBody>
                  <a:tcPr marL="95250" marR="95250" marT="95250" marB="95250">
                    <a:lnL w="9525" cap="flat" cmpd="sng">
                      <a:solidFill>
                        <a:srgbClr val="E9E9E9"/>
                      </a:solidFill>
                      <a:prstDash val="solid"/>
                      <a:round/>
                      <a:headEnd type="none" w="sm" len="sm"/>
                      <a:tailEnd type="none" w="sm" len="sm"/>
                    </a:lnL>
                    <a:lnR w="9525" cap="flat" cmpd="sng">
                      <a:solidFill>
                        <a:srgbClr val="E9E9E9"/>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extLst>
                  <a:ext uri="{0D108BD9-81ED-4DB2-BD59-A6C34878D82A}">
                    <a16:rowId xmlns:a16="http://schemas.microsoft.com/office/drawing/2014/main" val="10005"/>
                  </a:ext>
                </a:extLst>
              </a:tr>
              <a:tr h="381000">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empathisch</a:t>
                      </a:r>
                      <a:endParaRPr sz="1050">
                        <a:highlight>
                          <a:srgbClr val="FFFFFF"/>
                        </a:highlight>
                        <a:latin typeface="Open Sans"/>
                        <a:ea typeface="Open Sans"/>
                        <a:cs typeface="Open Sans"/>
                        <a:sym typeface="Open Sans"/>
                      </a:endParaRPr>
                    </a:p>
                  </a:txBody>
                  <a:tcPr marL="95250" marR="95250" marT="95250" marB="95250">
                    <a:lnL w="9525" cap="flat" cmpd="sng">
                      <a:solidFill>
                        <a:srgbClr val="E9E9E9"/>
                      </a:solidFill>
                      <a:prstDash val="solid"/>
                      <a:round/>
                      <a:headEnd type="none" w="sm" len="sm"/>
                      <a:tailEnd type="none" w="sm" len="sm"/>
                    </a:lnL>
                    <a:lnR w="9525" cap="flat" cmpd="sng">
                      <a:solidFill>
                        <a:srgbClr val="E9E9E9"/>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extLst>
                  <a:ext uri="{0D108BD9-81ED-4DB2-BD59-A6C34878D82A}">
                    <a16:rowId xmlns:a16="http://schemas.microsoft.com/office/drawing/2014/main" val="10006"/>
                  </a:ext>
                </a:extLst>
              </a:tr>
              <a:tr h="381000">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betrokken</a:t>
                      </a:r>
                      <a:endParaRPr sz="1050">
                        <a:highlight>
                          <a:srgbClr val="FFFFFF"/>
                        </a:highlight>
                        <a:latin typeface="Open Sans"/>
                        <a:ea typeface="Open Sans"/>
                        <a:cs typeface="Open Sans"/>
                        <a:sym typeface="Open Sans"/>
                      </a:endParaRPr>
                    </a:p>
                  </a:txBody>
                  <a:tcPr marL="95250" marR="95250" marT="95250" marB="95250">
                    <a:lnL w="9525" cap="flat" cmpd="sng">
                      <a:solidFill>
                        <a:srgbClr val="E9E9E9"/>
                      </a:solidFill>
                      <a:prstDash val="solid"/>
                      <a:round/>
                      <a:headEnd type="none" w="sm" len="sm"/>
                      <a:tailEnd type="none" w="sm" len="sm"/>
                    </a:lnL>
                    <a:lnR w="9525" cap="flat" cmpd="sng">
                      <a:solidFill>
                        <a:srgbClr val="E9E9E9"/>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extLst>
                  <a:ext uri="{0D108BD9-81ED-4DB2-BD59-A6C34878D82A}">
                    <a16:rowId xmlns:a16="http://schemas.microsoft.com/office/drawing/2014/main" val="10007"/>
                  </a:ext>
                </a:extLst>
              </a:tr>
              <a:tr h="381000">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realistisch</a:t>
                      </a:r>
                      <a:endParaRPr sz="1050">
                        <a:highlight>
                          <a:srgbClr val="FFFFFF"/>
                        </a:highlight>
                        <a:latin typeface="Open Sans"/>
                        <a:ea typeface="Open Sans"/>
                        <a:cs typeface="Open Sans"/>
                        <a:sym typeface="Open Sans"/>
                      </a:endParaRPr>
                    </a:p>
                  </a:txBody>
                  <a:tcPr marL="95250" marR="95250" marT="95250" marB="95250">
                    <a:lnL w="9525" cap="flat" cmpd="sng">
                      <a:solidFill>
                        <a:srgbClr val="E9E9E9"/>
                      </a:solidFill>
                      <a:prstDash val="solid"/>
                      <a:round/>
                      <a:headEnd type="none" w="sm" len="sm"/>
                      <a:tailEnd type="none" w="sm" len="sm"/>
                    </a:lnL>
                    <a:lnR w="9525" cap="flat" cmpd="sng">
                      <a:solidFill>
                        <a:srgbClr val="E9E9E9"/>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extLst>
                  <a:ext uri="{0D108BD9-81ED-4DB2-BD59-A6C34878D82A}">
                    <a16:rowId xmlns:a16="http://schemas.microsoft.com/office/drawing/2014/main" val="10008"/>
                  </a:ext>
                </a:extLst>
              </a:tr>
              <a:tr h="381000">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profilerend</a:t>
                      </a:r>
                      <a:endParaRPr sz="1050">
                        <a:highlight>
                          <a:srgbClr val="FFFFFF"/>
                        </a:highlight>
                        <a:latin typeface="Open Sans"/>
                        <a:ea typeface="Open Sans"/>
                        <a:cs typeface="Open Sans"/>
                        <a:sym typeface="Open Sans"/>
                      </a:endParaRPr>
                    </a:p>
                  </a:txBody>
                  <a:tcPr marL="95250" marR="95250" marT="95250" marB="95250">
                    <a:lnL w="9525" cap="flat" cmpd="sng">
                      <a:solidFill>
                        <a:srgbClr val="E9E9E9"/>
                      </a:solidFill>
                      <a:prstDash val="solid"/>
                      <a:round/>
                      <a:headEnd type="none" w="sm" len="sm"/>
                      <a:tailEnd type="none" w="sm" len="sm"/>
                    </a:lnL>
                    <a:lnR w="9525" cap="flat" cmpd="sng">
                      <a:solidFill>
                        <a:srgbClr val="E9E9E9"/>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extLst>
                  <a:ext uri="{0D108BD9-81ED-4DB2-BD59-A6C34878D82A}">
                    <a16:rowId xmlns:a16="http://schemas.microsoft.com/office/drawing/2014/main" val="10009"/>
                  </a:ext>
                </a:extLst>
              </a:tr>
              <a:tr h="381000">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gedisciplineerd</a:t>
                      </a:r>
                      <a:endParaRPr sz="1050">
                        <a:highlight>
                          <a:srgbClr val="FFFFFF"/>
                        </a:highlight>
                        <a:latin typeface="Open Sans"/>
                        <a:ea typeface="Open Sans"/>
                        <a:cs typeface="Open Sans"/>
                        <a:sym typeface="Open Sans"/>
                      </a:endParaRPr>
                    </a:p>
                  </a:txBody>
                  <a:tcPr marL="95250" marR="95250" marT="95250" marB="95250">
                    <a:lnL w="9525" cap="flat" cmpd="sng">
                      <a:solidFill>
                        <a:srgbClr val="E9E9E9"/>
                      </a:solidFill>
                      <a:prstDash val="solid"/>
                      <a:round/>
                      <a:headEnd type="none" w="sm" len="sm"/>
                      <a:tailEnd type="none" w="sm" len="sm"/>
                    </a:lnL>
                    <a:lnR w="9525" cap="flat" cmpd="sng">
                      <a:solidFill>
                        <a:srgbClr val="E9E9E9"/>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extLst>
                  <a:ext uri="{0D108BD9-81ED-4DB2-BD59-A6C34878D82A}">
                    <a16:rowId xmlns:a16="http://schemas.microsoft.com/office/drawing/2014/main" val="10010"/>
                  </a:ext>
                </a:extLst>
              </a:tr>
            </a:tbl>
          </a:graphicData>
        </a:graphic>
      </p:graphicFrame>
      <p:graphicFrame>
        <p:nvGraphicFramePr>
          <p:cNvPr id="152" name="Google Shape;152;p21"/>
          <p:cNvGraphicFramePr/>
          <p:nvPr/>
        </p:nvGraphicFramePr>
        <p:xfrm>
          <a:off x="2698071" y="476250"/>
          <a:ext cx="1790700" cy="4191000"/>
        </p:xfrm>
        <a:graphic>
          <a:graphicData uri="http://schemas.openxmlformats.org/drawingml/2006/table">
            <a:tbl>
              <a:tblPr>
                <a:solidFill>
                  <a:srgbClr val="FFFFFF"/>
                </a:solidFill>
                <a:tableStyleId>{5C0C0AE8-97D2-44F8-81CE-2A33E24AD99F}</a:tableStyleId>
              </a:tblPr>
              <a:tblGrid>
                <a:gridCol w="1790700">
                  <a:extLst>
                    <a:ext uri="{9D8B030D-6E8A-4147-A177-3AD203B41FA5}">
                      <a16:colId xmlns:a16="http://schemas.microsoft.com/office/drawing/2014/main" val="20000"/>
                    </a:ext>
                  </a:extLst>
                </a:gridCol>
              </a:tblGrid>
              <a:tr h="381000">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innovatief</a:t>
                      </a:r>
                      <a:endParaRPr sz="1050">
                        <a:highlight>
                          <a:srgbClr val="FFFFFF"/>
                        </a:highlight>
                        <a:latin typeface="Open Sans"/>
                        <a:ea typeface="Open Sans"/>
                        <a:cs typeface="Open Sans"/>
                        <a:sym typeface="Open Sans"/>
                      </a:endParaRPr>
                    </a:p>
                  </a:txBody>
                  <a:tcPr marL="95250" marR="95250" marT="95250" marB="95250">
                    <a:lnL w="9525" cap="flat" cmpd="sng">
                      <a:solidFill>
                        <a:srgbClr val="E9E9E9"/>
                      </a:solidFill>
                      <a:prstDash val="solid"/>
                      <a:round/>
                      <a:headEnd type="none" w="sm" len="sm"/>
                      <a:tailEnd type="none" w="sm" len="sm"/>
                    </a:lnL>
                    <a:lnR w="9525" cap="flat" cmpd="sng">
                      <a:solidFill>
                        <a:srgbClr val="E9E9E9"/>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kritisch</a:t>
                      </a:r>
                      <a:endParaRPr sz="1050">
                        <a:highlight>
                          <a:srgbClr val="FFFFFF"/>
                        </a:highlight>
                        <a:latin typeface="Open Sans"/>
                        <a:ea typeface="Open Sans"/>
                        <a:cs typeface="Open Sans"/>
                        <a:sym typeface="Open Sans"/>
                      </a:endParaRPr>
                    </a:p>
                  </a:txBody>
                  <a:tcPr marL="95250" marR="95250" marT="95250" marB="95250">
                    <a:lnL w="9525" cap="flat" cmpd="sng">
                      <a:solidFill>
                        <a:srgbClr val="E9E9E9"/>
                      </a:solidFill>
                      <a:prstDash val="solid"/>
                      <a:round/>
                      <a:headEnd type="none" w="sm" len="sm"/>
                      <a:tailEnd type="none" w="sm" len="sm"/>
                    </a:lnL>
                    <a:lnR w="9525" cap="flat" cmpd="sng">
                      <a:solidFill>
                        <a:srgbClr val="E9E9E9"/>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flexibel</a:t>
                      </a:r>
                      <a:endParaRPr sz="1050">
                        <a:highlight>
                          <a:srgbClr val="FFFFFF"/>
                        </a:highlight>
                        <a:latin typeface="Open Sans"/>
                        <a:ea typeface="Open Sans"/>
                        <a:cs typeface="Open Sans"/>
                        <a:sym typeface="Open Sans"/>
                      </a:endParaRPr>
                    </a:p>
                  </a:txBody>
                  <a:tcPr marL="95250" marR="95250" marT="95250" marB="95250">
                    <a:lnL w="9525" cap="flat" cmpd="sng">
                      <a:solidFill>
                        <a:srgbClr val="E9E9E9"/>
                      </a:solidFill>
                      <a:prstDash val="solid"/>
                      <a:round/>
                      <a:headEnd type="none" w="sm" len="sm"/>
                      <a:tailEnd type="none" w="sm" len="sm"/>
                    </a:lnL>
                    <a:lnR w="9525" cap="flat" cmpd="sng">
                      <a:solidFill>
                        <a:srgbClr val="E9E9E9"/>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daadkrachtig</a:t>
                      </a:r>
                      <a:endParaRPr sz="1050">
                        <a:highlight>
                          <a:srgbClr val="FFFFFF"/>
                        </a:highlight>
                        <a:latin typeface="Open Sans"/>
                        <a:ea typeface="Open Sans"/>
                        <a:cs typeface="Open Sans"/>
                        <a:sym typeface="Open Sans"/>
                      </a:endParaRPr>
                    </a:p>
                  </a:txBody>
                  <a:tcPr marL="95250" marR="95250" marT="95250" marB="95250">
                    <a:lnL w="9525" cap="flat" cmpd="sng">
                      <a:solidFill>
                        <a:srgbClr val="E9E9E9"/>
                      </a:solidFill>
                      <a:prstDash val="solid"/>
                      <a:round/>
                      <a:headEnd type="none" w="sm" len="sm"/>
                      <a:tailEnd type="none" w="sm" len="sm"/>
                    </a:lnL>
                    <a:lnR w="9525" cap="flat" cmpd="sng">
                      <a:solidFill>
                        <a:srgbClr val="E9E9E9"/>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geduldig</a:t>
                      </a:r>
                      <a:endParaRPr sz="1050">
                        <a:highlight>
                          <a:srgbClr val="FFFFFF"/>
                        </a:highlight>
                        <a:latin typeface="Open Sans"/>
                        <a:ea typeface="Open Sans"/>
                        <a:cs typeface="Open Sans"/>
                        <a:sym typeface="Open Sans"/>
                      </a:endParaRPr>
                    </a:p>
                  </a:txBody>
                  <a:tcPr marL="95250" marR="95250" marT="95250" marB="95250">
                    <a:lnL w="9525" cap="flat" cmpd="sng">
                      <a:solidFill>
                        <a:srgbClr val="E9E9E9"/>
                      </a:solidFill>
                      <a:prstDash val="solid"/>
                      <a:round/>
                      <a:headEnd type="none" w="sm" len="sm"/>
                      <a:tailEnd type="none" w="sm" len="sm"/>
                    </a:lnL>
                    <a:lnR w="9525" cap="flat" cmpd="sng">
                      <a:solidFill>
                        <a:srgbClr val="E9E9E9"/>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beschouwend</a:t>
                      </a:r>
                      <a:endParaRPr sz="1050">
                        <a:highlight>
                          <a:srgbClr val="FFFFFF"/>
                        </a:highlight>
                        <a:latin typeface="Open Sans"/>
                        <a:ea typeface="Open Sans"/>
                        <a:cs typeface="Open Sans"/>
                        <a:sym typeface="Open Sans"/>
                      </a:endParaRPr>
                    </a:p>
                  </a:txBody>
                  <a:tcPr marL="95250" marR="95250" marT="95250" marB="95250">
                    <a:lnL w="9525" cap="flat" cmpd="sng">
                      <a:solidFill>
                        <a:srgbClr val="E9E9E9"/>
                      </a:solidFill>
                      <a:prstDash val="solid"/>
                      <a:round/>
                      <a:headEnd type="none" w="sm" len="sm"/>
                      <a:tailEnd type="none" w="sm" len="sm"/>
                    </a:lnL>
                    <a:lnR w="9525" cap="flat" cmpd="sng">
                      <a:solidFill>
                        <a:srgbClr val="E9E9E9"/>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extLst>
                  <a:ext uri="{0D108BD9-81ED-4DB2-BD59-A6C34878D82A}">
                    <a16:rowId xmlns:a16="http://schemas.microsoft.com/office/drawing/2014/main" val="10005"/>
                  </a:ext>
                </a:extLst>
              </a:tr>
              <a:tr h="381000">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zelfverzekerd</a:t>
                      </a:r>
                      <a:endParaRPr sz="1050">
                        <a:highlight>
                          <a:srgbClr val="FFFFFF"/>
                        </a:highlight>
                        <a:latin typeface="Open Sans"/>
                        <a:ea typeface="Open Sans"/>
                        <a:cs typeface="Open Sans"/>
                        <a:sym typeface="Open Sans"/>
                      </a:endParaRPr>
                    </a:p>
                  </a:txBody>
                  <a:tcPr marL="95250" marR="95250" marT="95250" marB="95250">
                    <a:lnL w="9525" cap="flat" cmpd="sng">
                      <a:solidFill>
                        <a:srgbClr val="E9E9E9"/>
                      </a:solidFill>
                      <a:prstDash val="solid"/>
                      <a:round/>
                      <a:headEnd type="none" w="sm" len="sm"/>
                      <a:tailEnd type="none" w="sm" len="sm"/>
                    </a:lnL>
                    <a:lnR w="9525" cap="flat" cmpd="sng">
                      <a:solidFill>
                        <a:srgbClr val="E9E9E9"/>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extLst>
                  <a:ext uri="{0D108BD9-81ED-4DB2-BD59-A6C34878D82A}">
                    <a16:rowId xmlns:a16="http://schemas.microsoft.com/office/drawing/2014/main" val="10006"/>
                  </a:ext>
                </a:extLst>
              </a:tr>
              <a:tr h="381000">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bescheiden</a:t>
                      </a:r>
                      <a:endParaRPr sz="1050">
                        <a:highlight>
                          <a:srgbClr val="FFFFFF"/>
                        </a:highlight>
                        <a:latin typeface="Open Sans"/>
                        <a:ea typeface="Open Sans"/>
                        <a:cs typeface="Open Sans"/>
                        <a:sym typeface="Open Sans"/>
                      </a:endParaRPr>
                    </a:p>
                  </a:txBody>
                  <a:tcPr marL="95250" marR="95250" marT="95250" marB="95250">
                    <a:lnL w="9525" cap="flat" cmpd="sng">
                      <a:solidFill>
                        <a:srgbClr val="E9E9E9"/>
                      </a:solidFill>
                      <a:prstDash val="solid"/>
                      <a:round/>
                      <a:headEnd type="none" w="sm" len="sm"/>
                      <a:tailEnd type="none" w="sm" len="sm"/>
                    </a:lnL>
                    <a:lnR w="9525" cap="flat" cmpd="sng">
                      <a:solidFill>
                        <a:srgbClr val="E9E9E9"/>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extLst>
                  <a:ext uri="{0D108BD9-81ED-4DB2-BD59-A6C34878D82A}">
                    <a16:rowId xmlns:a16="http://schemas.microsoft.com/office/drawing/2014/main" val="10007"/>
                  </a:ext>
                </a:extLst>
              </a:tr>
              <a:tr h="381000">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autonoom</a:t>
                      </a:r>
                      <a:endParaRPr sz="1050">
                        <a:highlight>
                          <a:srgbClr val="FFFFFF"/>
                        </a:highlight>
                        <a:latin typeface="Open Sans"/>
                        <a:ea typeface="Open Sans"/>
                        <a:cs typeface="Open Sans"/>
                        <a:sym typeface="Open Sans"/>
                      </a:endParaRPr>
                    </a:p>
                  </a:txBody>
                  <a:tcPr marL="95250" marR="95250" marT="95250" marB="95250">
                    <a:lnL w="9525" cap="flat" cmpd="sng">
                      <a:solidFill>
                        <a:srgbClr val="E9E9E9"/>
                      </a:solidFill>
                      <a:prstDash val="solid"/>
                      <a:round/>
                      <a:headEnd type="none" w="sm" len="sm"/>
                      <a:tailEnd type="none" w="sm" len="sm"/>
                    </a:lnL>
                    <a:lnR w="9525" cap="flat" cmpd="sng">
                      <a:solidFill>
                        <a:srgbClr val="E9E9E9"/>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extLst>
                  <a:ext uri="{0D108BD9-81ED-4DB2-BD59-A6C34878D82A}">
                    <a16:rowId xmlns:a16="http://schemas.microsoft.com/office/drawing/2014/main" val="10008"/>
                  </a:ext>
                </a:extLst>
              </a:tr>
              <a:tr h="381000">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besluitvaardig</a:t>
                      </a:r>
                      <a:endParaRPr sz="1050">
                        <a:highlight>
                          <a:srgbClr val="FFFFFF"/>
                        </a:highlight>
                        <a:latin typeface="Open Sans"/>
                        <a:ea typeface="Open Sans"/>
                        <a:cs typeface="Open Sans"/>
                        <a:sym typeface="Open Sans"/>
                      </a:endParaRPr>
                    </a:p>
                  </a:txBody>
                  <a:tcPr marL="95250" marR="95250" marT="95250" marB="95250">
                    <a:lnL w="9525" cap="flat" cmpd="sng">
                      <a:solidFill>
                        <a:srgbClr val="E9E9E9"/>
                      </a:solidFill>
                      <a:prstDash val="solid"/>
                      <a:round/>
                      <a:headEnd type="none" w="sm" len="sm"/>
                      <a:tailEnd type="none" w="sm" len="sm"/>
                    </a:lnL>
                    <a:lnR w="9525" cap="flat" cmpd="sng">
                      <a:solidFill>
                        <a:srgbClr val="E9E9E9"/>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extLst>
                  <a:ext uri="{0D108BD9-81ED-4DB2-BD59-A6C34878D82A}">
                    <a16:rowId xmlns:a16="http://schemas.microsoft.com/office/drawing/2014/main" val="10009"/>
                  </a:ext>
                </a:extLst>
              </a:tr>
              <a:tr h="381000">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ingetogen</a:t>
                      </a:r>
                      <a:endParaRPr sz="1050">
                        <a:highlight>
                          <a:srgbClr val="FFFFFF"/>
                        </a:highlight>
                        <a:latin typeface="Open Sans"/>
                        <a:ea typeface="Open Sans"/>
                        <a:cs typeface="Open Sans"/>
                        <a:sym typeface="Open Sans"/>
                      </a:endParaRPr>
                    </a:p>
                  </a:txBody>
                  <a:tcPr marL="95250" marR="95250" marT="95250" marB="95250">
                    <a:lnL w="9525" cap="flat" cmpd="sng">
                      <a:solidFill>
                        <a:srgbClr val="E9E9E9"/>
                      </a:solidFill>
                      <a:prstDash val="solid"/>
                      <a:round/>
                      <a:headEnd type="none" w="sm" len="sm"/>
                      <a:tailEnd type="none" w="sm" len="sm"/>
                    </a:lnL>
                    <a:lnR w="9525" cap="flat" cmpd="sng">
                      <a:solidFill>
                        <a:srgbClr val="E9E9E9"/>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extLst>
                  <a:ext uri="{0D108BD9-81ED-4DB2-BD59-A6C34878D82A}">
                    <a16:rowId xmlns:a16="http://schemas.microsoft.com/office/drawing/2014/main" val="10010"/>
                  </a:ext>
                </a:extLst>
              </a:tr>
            </a:tbl>
          </a:graphicData>
        </a:graphic>
      </p:graphicFrame>
      <p:graphicFrame>
        <p:nvGraphicFramePr>
          <p:cNvPr id="153" name="Google Shape;153;p21"/>
          <p:cNvGraphicFramePr/>
          <p:nvPr/>
        </p:nvGraphicFramePr>
        <p:xfrm>
          <a:off x="4655204" y="476250"/>
          <a:ext cx="1790700" cy="4191000"/>
        </p:xfrm>
        <a:graphic>
          <a:graphicData uri="http://schemas.openxmlformats.org/drawingml/2006/table">
            <a:tbl>
              <a:tblPr>
                <a:solidFill>
                  <a:srgbClr val="FFFFFF"/>
                </a:solidFill>
                <a:tableStyleId>{5C0C0AE8-97D2-44F8-81CE-2A33E24AD99F}</a:tableStyleId>
              </a:tblPr>
              <a:tblGrid>
                <a:gridCol w="1790700">
                  <a:extLst>
                    <a:ext uri="{9D8B030D-6E8A-4147-A177-3AD203B41FA5}">
                      <a16:colId xmlns:a16="http://schemas.microsoft.com/office/drawing/2014/main" val="20000"/>
                    </a:ext>
                  </a:extLst>
                </a:gridCol>
              </a:tblGrid>
              <a:tr h="381000">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rust(ig)</a:t>
                      </a:r>
                      <a:endParaRPr sz="1050">
                        <a:highlight>
                          <a:srgbClr val="FFFFFF"/>
                        </a:highlight>
                        <a:latin typeface="Open Sans"/>
                        <a:ea typeface="Open Sans"/>
                        <a:cs typeface="Open Sans"/>
                        <a:sym typeface="Open Sans"/>
                      </a:endParaRPr>
                    </a:p>
                  </a:txBody>
                  <a:tcPr marL="95250" marR="95250" marT="95250" marB="95250">
                    <a:lnL w="9525" cap="flat" cmpd="sng">
                      <a:solidFill>
                        <a:srgbClr val="E9E9E9"/>
                      </a:solidFill>
                      <a:prstDash val="solid"/>
                      <a:round/>
                      <a:headEnd type="none" w="sm" len="sm"/>
                      <a:tailEnd type="none" w="sm" len="sm"/>
                    </a:lnL>
                    <a:lnR w="9525" cap="flat" cmpd="sng">
                      <a:solidFill>
                        <a:srgbClr val="E9E9E9"/>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gezagsgetrouw</a:t>
                      </a:r>
                      <a:endParaRPr sz="1050">
                        <a:highlight>
                          <a:srgbClr val="FFFFFF"/>
                        </a:highlight>
                        <a:latin typeface="Open Sans"/>
                        <a:ea typeface="Open Sans"/>
                        <a:cs typeface="Open Sans"/>
                        <a:sym typeface="Open Sans"/>
                      </a:endParaRPr>
                    </a:p>
                  </a:txBody>
                  <a:tcPr marL="95250" marR="95250" marT="95250" marB="95250">
                    <a:lnL w="9525" cap="flat" cmpd="sng">
                      <a:solidFill>
                        <a:srgbClr val="E9E9E9"/>
                      </a:solidFill>
                      <a:prstDash val="solid"/>
                      <a:round/>
                      <a:headEnd type="none" w="sm" len="sm"/>
                      <a:tailEnd type="none" w="sm" len="sm"/>
                    </a:lnL>
                    <a:lnR w="9525" cap="flat" cmpd="sng">
                      <a:solidFill>
                        <a:srgbClr val="E9E9E9"/>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volgzaam</a:t>
                      </a:r>
                      <a:endParaRPr sz="1050">
                        <a:highlight>
                          <a:srgbClr val="FFFFFF"/>
                        </a:highlight>
                        <a:latin typeface="Open Sans"/>
                        <a:ea typeface="Open Sans"/>
                        <a:cs typeface="Open Sans"/>
                        <a:sym typeface="Open Sans"/>
                      </a:endParaRPr>
                    </a:p>
                  </a:txBody>
                  <a:tcPr marL="95250" marR="95250" marT="95250" marB="95250">
                    <a:lnL w="9525" cap="flat" cmpd="sng">
                      <a:solidFill>
                        <a:srgbClr val="E9E9E9"/>
                      </a:solidFill>
                      <a:prstDash val="solid"/>
                      <a:round/>
                      <a:headEnd type="none" w="sm" len="sm"/>
                      <a:tailEnd type="none" w="sm" len="sm"/>
                    </a:lnL>
                    <a:lnR w="9525" cap="flat" cmpd="sng">
                      <a:solidFill>
                        <a:srgbClr val="E9E9E9"/>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gehoorzaam</a:t>
                      </a:r>
                      <a:endParaRPr sz="1050">
                        <a:highlight>
                          <a:srgbClr val="FFFFFF"/>
                        </a:highlight>
                        <a:latin typeface="Open Sans"/>
                        <a:ea typeface="Open Sans"/>
                        <a:cs typeface="Open Sans"/>
                        <a:sym typeface="Open Sans"/>
                      </a:endParaRPr>
                    </a:p>
                  </a:txBody>
                  <a:tcPr marL="95250" marR="95250" marT="95250" marB="95250">
                    <a:lnL w="9525" cap="flat" cmpd="sng">
                      <a:solidFill>
                        <a:srgbClr val="E9E9E9"/>
                      </a:solidFill>
                      <a:prstDash val="solid"/>
                      <a:round/>
                      <a:headEnd type="none" w="sm" len="sm"/>
                      <a:tailEnd type="none" w="sm" len="sm"/>
                    </a:lnL>
                    <a:lnR w="9525" cap="flat" cmpd="sng">
                      <a:solidFill>
                        <a:srgbClr val="E9E9E9"/>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loyaal gezag</a:t>
                      </a:r>
                      <a:endParaRPr sz="1050">
                        <a:highlight>
                          <a:srgbClr val="FFFFFF"/>
                        </a:highlight>
                        <a:latin typeface="Open Sans"/>
                        <a:ea typeface="Open Sans"/>
                        <a:cs typeface="Open Sans"/>
                        <a:sym typeface="Open Sans"/>
                      </a:endParaRPr>
                    </a:p>
                  </a:txBody>
                  <a:tcPr marL="95250" marR="95250" marT="95250" marB="95250">
                    <a:lnL w="9525" cap="flat" cmpd="sng">
                      <a:solidFill>
                        <a:srgbClr val="E9E9E9"/>
                      </a:solidFill>
                      <a:prstDash val="solid"/>
                      <a:round/>
                      <a:headEnd type="none" w="sm" len="sm"/>
                      <a:tailEnd type="none" w="sm" len="sm"/>
                    </a:lnL>
                    <a:lnR w="9525" cap="flat" cmpd="sng">
                      <a:solidFill>
                        <a:srgbClr val="E9E9E9"/>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behulpzaam</a:t>
                      </a:r>
                      <a:endParaRPr sz="1050">
                        <a:highlight>
                          <a:srgbClr val="FFFFFF"/>
                        </a:highlight>
                        <a:latin typeface="Open Sans"/>
                        <a:ea typeface="Open Sans"/>
                        <a:cs typeface="Open Sans"/>
                        <a:sym typeface="Open Sans"/>
                      </a:endParaRPr>
                    </a:p>
                  </a:txBody>
                  <a:tcPr marL="95250" marR="95250" marT="95250" marB="95250">
                    <a:lnL w="9525" cap="flat" cmpd="sng">
                      <a:solidFill>
                        <a:srgbClr val="E9E9E9"/>
                      </a:solidFill>
                      <a:prstDash val="solid"/>
                      <a:round/>
                      <a:headEnd type="none" w="sm" len="sm"/>
                      <a:tailEnd type="none" w="sm" len="sm"/>
                    </a:lnL>
                    <a:lnR w="9525" cap="flat" cmpd="sng">
                      <a:solidFill>
                        <a:srgbClr val="E9E9E9"/>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extLst>
                  <a:ext uri="{0D108BD9-81ED-4DB2-BD59-A6C34878D82A}">
                    <a16:rowId xmlns:a16="http://schemas.microsoft.com/office/drawing/2014/main" val="10005"/>
                  </a:ext>
                </a:extLst>
              </a:tr>
              <a:tr h="381000">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toegewijd</a:t>
                      </a:r>
                      <a:endParaRPr sz="1050">
                        <a:highlight>
                          <a:srgbClr val="FFFFFF"/>
                        </a:highlight>
                        <a:latin typeface="Open Sans"/>
                        <a:ea typeface="Open Sans"/>
                        <a:cs typeface="Open Sans"/>
                        <a:sym typeface="Open Sans"/>
                      </a:endParaRPr>
                    </a:p>
                  </a:txBody>
                  <a:tcPr marL="95250" marR="95250" marT="95250" marB="95250">
                    <a:lnL w="9525" cap="flat" cmpd="sng">
                      <a:solidFill>
                        <a:srgbClr val="E9E9E9"/>
                      </a:solidFill>
                      <a:prstDash val="solid"/>
                      <a:round/>
                      <a:headEnd type="none" w="sm" len="sm"/>
                      <a:tailEnd type="none" w="sm" len="sm"/>
                    </a:lnL>
                    <a:lnR w="9525" cap="flat" cmpd="sng">
                      <a:solidFill>
                        <a:srgbClr val="E9E9E9"/>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extLst>
                  <a:ext uri="{0D108BD9-81ED-4DB2-BD59-A6C34878D82A}">
                    <a16:rowId xmlns:a16="http://schemas.microsoft.com/office/drawing/2014/main" val="10006"/>
                  </a:ext>
                </a:extLst>
              </a:tr>
              <a:tr h="381000">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relativerend</a:t>
                      </a:r>
                      <a:endParaRPr sz="1050">
                        <a:highlight>
                          <a:srgbClr val="FFFFFF"/>
                        </a:highlight>
                        <a:latin typeface="Open Sans"/>
                        <a:ea typeface="Open Sans"/>
                        <a:cs typeface="Open Sans"/>
                        <a:sym typeface="Open Sans"/>
                      </a:endParaRPr>
                    </a:p>
                  </a:txBody>
                  <a:tcPr marL="95250" marR="95250" marT="95250" marB="95250">
                    <a:lnL w="9525" cap="flat" cmpd="sng">
                      <a:solidFill>
                        <a:srgbClr val="E9E9E9"/>
                      </a:solidFill>
                      <a:prstDash val="solid"/>
                      <a:round/>
                      <a:headEnd type="none" w="sm" len="sm"/>
                      <a:tailEnd type="none" w="sm" len="sm"/>
                    </a:lnL>
                    <a:lnR w="9525" cap="flat" cmpd="sng">
                      <a:solidFill>
                        <a:srgbClr val="E9E9E9"/>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extLst>
                  <a:ext uri="{0D108BD9-81ED-4DB2-BD59-A6C34878D82A}">
                    <a16:rowId xmlns:a16="http://schemas.microsoft.com/office/drawing/2014/main" val="10007"/>
                  </a:ext>
                </a:extLst>
              </a:tr>
              <a:tr h="381000">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overtuigd</a:t>
                      </a:r>
                      <a:endParaRPr sz="1050">
                        <a:highlight>
                          <a:srgbClr val="FFFFFF"/>
                        </a:highlight>
                        <a:latin typeface="Open Sans"/>
                        <a:ea typeface="Open Sans"/>
                        <a:cs typeface="Open Sans"/>
                        <a:sym typeface="Open Sans"/>
                      </a:endParaRPr>
                    </a:p>
                  </a:txBody>
                  <a:tcPr marL="95250" marR="95250" marT="95250" marB="95250">
                    <a:lnL w="9525" cap="flat" cmpd="sng">
                      <a:solidFill>
                        <a:srgbClr val="E9E9E9"/>
                      </a:solidFill>
                      <a:prstDash val="solid"/>
                      <a:round/>
                      <a:headEnd type="none" w="sm" len="sm"/>
                      <a:tailEnd type="none" w="sm" len="sm"/>
                    </a:lnL>
                    <a:lnR w="9525" cap="flat" cmpd="sng">
                      <a:solidFill>
                        <a:srgbClr val="E9E9E9"/>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extLst>
                  <a:ext uri="{0D108BD9-81ED-4DB2-BD59-A6C34878D82A}">
                    <a16:rowId xmlns:a16="http://schemas.microsoft.com/office/drawing/2014/main" val="10008"/>
                  </a:ext>
                </a:extLst>
              </a:tr>
              <a:tr h="381000">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moed(ig)</a:t>
                      </a:r>
                      <a:endParaRPr sz="1050">
                        <a:highlight>
                          <a:srgbClr val="FFFFFF"/>
                        </a:highlight>
                        <a:latin typeface="Open Sans"/>
                        <a:ea typeface="Open Sans"/>
                        <a:cs typeface="Open Sans"/>
                        <a:sym typeface="Open Sans"/>
                      </a:endParaRPr>
                    </a:p>
                  </a:txBody>
                  <a:tcPr marL="95250" marR="95250" marT="95250" marB="95250">
                    <a:lnL w="9525" cap="flat" cmpd="sng">
                      <a:solidFill>
                        <a:srgbClr val="E9E9E9"/>
                      </a:solidFill>
                      <a:prstDash val="solid"/>
                      <a:round/>
                      <a:headEnd type="none" w="sm" len="sm"/>
                      <a:tailEnd type="none" w="sm" len="sm"/>
                    </a:lnL>
                    <a:lnR w="9525" cap="flat" cmpd="sng">
                      <a:solidFill>
                        <a:srgbClr val="E9E9E9"/>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extLst>
                  <a:ext uri="{0D108BD9-81ED-4DB2-BD59-A6C34878D82A}">
                    <a16:rowId xmlns:a16="http://schemas.microsoft.com/office/drawing/2014/main" val="10009"/>
                  </a:ext>
                </a:extLst>
              </a:tr>
              <a:tr h="381000">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rust(ig)</a:t>
                      </a:r>
                      <a:endParaRPr sz="1050">
                        <a:highlight>
                          <a:srgbClr val="FFFFFF"/>
                        </a:highlight>
                        <a:latin typeface="Open Sans"/>
                        <a:ea typeface="Open Sans"/>
                        <a:cs typeface="Open Sans"/>
                        <a:sym typeface="Open Sans"/>
                      </a:endParaRPr>
                    </a:p>
                  </a:txBody>
                  <a:tcPr marL="95250" marR="95250" marT="95250" marB="95250">
                    <a:lnL w="9525" cap="flat" cmpd="sng">
                      <a:solidFill>
                        <a:srgbClr val="E9E9E9"/>
                      </a:solidFill>
                      <a:prstDash val="solid"/>
                      <a:round/>
                      <a:headEnd type="none" w="sm" len="sm"/>
                      <a:tailEnd type="none" w="sm" len="sm"/>
                    </a:lnL>
                    <a:lnR w="9525" cap="flat" cmpd="sng">
                      <a:solidFill>
                        <a:srgbClr val="E9E9E9"/>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extLst>
                  <a:ext uri="{0D108BD9-81ED-4DB2-BD59-A6C34878D82A}">
                    <a16:rowId xmlns:a16="http://schemas.microsoft.com/office/drawing/2014/main" val="10010"/>
                  </a:ext>
                </a:extLst>
              </a:tr>
            </a:tbl>
          </a:graphicData>
        </a:graphic>
      </p:graphicFrame>
      <p:graphicFrame>
        <p:nvGraphicFramePr>
          <p:cNvPr id="154" name="Google Shape;154;p21"/>
          <p:cNvGraphicFramePr/>
          <p:nvPr/>
        </p:nvGraphicFramePr>
        <p:xfrm>
          <a:off x="6612338" y="476250"/>
          <a:ext cx="1790700" cy="4191000"/>
        </p:xfrm>
        <a:graphic>
          <a:graphicData uri="http://schemas.openxmlformats.org/drawingml/2006/table">
            <a:tbl>
              <a:tblPr>
                <a:solidFill>
                  <a:srgbClr val="FFFFFF"/>
                </a:solidFill>
                <a:tableStyleId>{5C0C0AE8-97D2-44F8-81CE-2A33E24AD99F}</a:tableStyleId>
              </a:tblPr>
              <a:tblGrid>
                <a:gridCol w="1790700">
                  <a:extLst>
                    <a:ext uri="{9D8B030D-6E8A-4147-A177-3AD203B41FA5}">
                      <a16:colId xmlns:a16="http://schemas.microsoft.com/office/drawing/2014/main" val="20000"/>
                    </a:ext>
                  </a:extLst>
                </a:gridCol>
              </a:tblGrid>
              <a:tr h="381000">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bedachtzaam</a:t>
                      </a:r>
                      <a:endParaRPr sz="1050">
                        <a:highlight>
                          <a:srgbClr val="FFFFFF"/>
                        </a:highlight>
                        <a:latin typeface="Open Sans"/>
                        <a:ea typeface="Open Sans"/>
                        <a:cs typeface="Open Sans"/>
                        <a:sym typeface="Open Sans"/>
                      </a:endParaRPr>
                    </a:p>
                  </a:txBody>
                  <a:tcPr marL="95250" marR="95250" marT="95250" marB="95250">
                    <a:lnL w="9525" cap="flat" cmpd="sng">
                      <a:solidFill>
                        <a:srgbClr val="E9E9E9"/>
                      </a:solidFill>
                      <a:prstDash val="solid"/>
                      <a:round/>
                      <a:headEnd type="none" w="sm" len="sm"/>
                      <a:tailEnd type="none" w="sm" len="sm"/>
                    </a:lnL>
                    <a:lnR w="9525" cap="flat" cmpd="sng">
                      <a:solidFill>
                        <a:srgbClr val="E9E9E9"/>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meegaand</a:t>
                      </a:r>
                      <a:endParaRPr sz="1050">
                        <a:highlight>
                          <a:srgbClr val="FFFFFF"/>
                        </a:highlight>
                        <a:latin typeface="Open Sans"/>
                        <a:ea typeface="Open Sans"/>
                        <a:cs typeface="Open Sans"/>
                        <a:sym typeface="Open Sans"/>
                      </a:endParaRPr>
                    </a:p>
                  </a:txBody>
                  <a:tcPr marL="95250" marR="95250" marT="95250" marB="95250">
                    <a:lnL w="9525" cap="flat" cmpd="sng">
                      <a:solidFill>
                        <a:srgbClr val="E9E9E9"/>
                      </a:solidFill>
                      <a:prstDash val="solid"/>
                      <a:round/>
                      <a:headEnd type="none" w="sm" len="sm"/>
                      <a:tailEnd type="none" w="sm" len="sm"/>
                    </a:lnL>
                    <a:lnR w="9525" cap="flat" cmpd="sng">
                      <a:solidFill>
                        <a:srgbClr val="E9E9E9"/>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wederkerig</a:t>
                      </a:r>
                      <a:endParaRPr sz="1050">
                        <a:highlight>
                          <a:srgbClr val="FFFFFF"/>
                        </a:highlight>
                        <a:latin typeface="Open Sans"/>
                        <a:ea typeface="Open Sans"/>
                        <a:cs typeface="Open Sans"/>
                        <a:sym typeface="Open Sans"/>
                      </a:endParaRPr>
                    </a:p>
                  </a:txBody>
                  <a:tcPr marL="95250" marR="95250" marT="95250" marB="95250">
                    <a:lnL w="9525" cap="flat" cmpd="sng">
                      <a:solidFill>
                        <a:srgbClr val="E9E9E9"/>
                      </a:solidFill>
                      <a:prstDash val="solid"/>
                      <a:round/>
                      <a:headEnd type="none" w="sm" len="sm"/>
                      <a:tailEnd type="none" w="sm" len="sm"/>
                    </a:lnL>
                    <a:lnR w="9525" cap="flat" cmpd="sng">
                      <a:solidFill>
                        <a:srgbClr val="E9E9E9"/>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idealistisch</a:t>
                      </a:r>
                      <a:endParaRPr sz="1050">
                        <a:highlight>
                          <a:srgbClr val="FFFFFF"/>
                        </a:highlight>
                        <a:latin typeface="Open Sans"/>
                        <a:ea typeface="Open Sans"/>
                        <a:cs typeface="Open Sans"/>
                        <a:sym typeface="Open Sans"/>
                      </a:endParaRPr>
                    </a:p>
                  </a:txBody>
                  <a:tcPr marL="95250" marR="95250" marT="95250" marB="95250">
                    <a:lnL w="9525" cap="flat" cmpd="sng">
                      <a:solidFill>
                        <a:srgbClr val="E9E9E9"/>
                      </a:solidFill>
                      <a:prstDash val="solid"/>
                      <a:round/>
                      <a:headEnd type="none" w="sm" len="sm"/>
                      <a:tailEnd type="none" w="sm" len="sm"/>
                    </a:lnL>
                    <a:lnR w="9525" cap="flat" cmpd="sng">
                      <a:solidFill>
                        <a:srgbClr val="E9E9E9"/>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harmonisch</a:t>
                      </a:r>
                      <a:endParaRPr sz="1050">
                        <a:highlight>
                          <a:srgbClr val="FFFFFF"/>
                        </a:highlight>
                        <a:latin typeface="Open Sans"/>
                        <a:ea typeface="Open Sans"/>
                        <a:cs typeface="Open Sans"/>
                        <a:sym typeface="Open Sans"/>
                      </a:endParaRPr>
                    </a:p>
                  </a:txBody>
                  <a:tcPr marL="95250" marR="95250" marT="95250" marB="95250">
                    <a:lnL w="9525" cap="flat" cmpd="sng">
                      <a:solidFill>
                        <a:srgbClr val="E9E9E9"/>
                      </a:solidFill>
                      <a:prstDash val="solid"/>
                      <a:round/>
                      <a:headEnd type="none" w="sm" len="sm"/>
                      <a:tailEnd type="none" w="sm" len="sm"/>
                    </a:lnL>
                    <a:lnR w="9525" cap="flat" cmpd="sng">
                      <a:solidFill>
                        <a:srgbClr val="E9E9E9"/>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gestructureerd</a:t>
                      </a:r>
                      <a:endParaRPr sz="1050">
                        <a:highlight>
                          <a:srgbClr val="FFFFFF"/>
                        </a:highlight>
                        <a:latin typeface="Open Sans"/>
                        <a:ea typeface="Open Sans"/>
                        <a:cs typeface="Open Sans"/>
                        <a:sym typeface="Open Sans"/>
                      </a:endParaRPr>
                    </a:p>
                  </a:txBody>
                  <a:tcPr marL="95250" marR="95250" marT="95250" marB="95250">
                    <a:lnL w="9525" cap="flat" cmpd="sng">
                      <a:solidFill>
                        <a:srgbClr val="E9E9E9"/>
                      </a:solidFill>
                      <a:prstDash val="solid"/>
                      <a:round/>
                      <a:headEnd type="none" w="sm" len="sm"/>
                      <a:tailEnd type="none" w="sm" len="sm"/>
                    </a:lnL>
                    <a:lnR w="9525" cap="flat" cmpd="sng">
                      <a:solidFill>
                        <a:srgbClr val="E9E9E9"/>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extLst>
                  <a:ext uri="{0D108BD9-81ED-4DB2-BD59-A6C34878D82A}">
                    <a16:rowId xmlns:a16="http://schemas.microsoft.com/office/drawing/2014/main" val="10005"/>
                  </a:ext>
                </a:extLst>
              </a:tr>
              <a:tr h="381000">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ordenend</a:t>
                      </a:r>
                      <a:endParaRPr sz="1050">
                        <a:highlight>
                          <a:srgbClr val="FFFFFF"/>
                        </a:highlight>
                        <a:latin typeface="Open Sans"/>
                        <a:ea typeface="Open Sans"/>
                        <a:cs typeface="Open Sans"/>
                        <a:sym typeface="Open Sans"/>
                      </a:endParaRPr>
                    </a:p>
                  </a:txBody>
                  <a:tcPr marL="95250" marR="95250" marT="95250" marB="95250">
                    <a:lnL w="9525" cap="flat" cmpd="sng">
                      <a:solidFill>
                        <a:srgbClr val="E9E9E9"/>
                      </a:solidFill>
                      <a:prstDash val="solid"/>
                      <a:round/>
                      <a:headEnd type="none" w="sm" len="sm"/>
                      <a:tailEnd type="none" w="sm" len="sm"/>
                    </a:lnL>
                    <a:lnR w="9525" cap="flat" cmpd="sng">
                      <a:solidFill>
                        <a:srgbClr val="E9E9E9"/>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extLst>
                  <a:ext uri="{0D108BD9-81ED-4DB2-BD59-A6C34878D82A}">
                    <a16:rowId xmlns:a16="http://schemas.microsoft.com/office/drawing/2014/main" val="10006"/>
                  </a:ext>
                </a:extLst>
              </a:tr>
              <a:tr h="381000">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rationeel</a:t>
                      </a:r>
                      <a:endParaRPr sz="1050">
                        <a:highlight>
                          <a:srgbClr val="FFFFFF"/>
                        </a:highlight>
                        <a:latin typeface="Open Sans"/>
                        <a:ea typeface="Open Sans"/>
                        <a:cs typeface="Open Sans"/>
                        <a:sym typeface="Open Sans"/>
                      </a:endParaRPr>
                    </a:p>
                  </a:txBody>
                  <a:tcPr marL="95250" marR="95250" marT="95250" marB="95250">
                    <a:lnL w="9525" cap="flat" cmpd="sng">
                      <a:solidFill>
                        <a:srgbClr val="E9E9E9"/>
                      </a:solidFill>
                      <a:prstDash val="solid"/>
                      <a:round/>
                      <a:headEnd type="none" w="sm" len="sm"/>
                      <a:tailEnd type="none" w="sm" len="sm"/>
                    </a:lnL>
                    <a:lnR w="9525" cap="flat" cmpd="sng">
                      <a:solidFill>
                        <a:srgbClr val="E9E9E9"/>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extLst>
                  <a:ext uri="{0D108BD9-81ED-4DB2-BD59-A6C34878D82A}">
                    <a16:rowId xmlns:a16="http://schemas.microsoft.com/office/drawing/2014/main" val="10007"/>
                  </a:ext>
                </a:extLst>
              </a:tr>
              <a:tr h="381000">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betrouwbaar</a:t>
                      </a:r>
                      <a:endParaRPr sz="1050">
                        <a:highlight>
                          <a:srgbClr val="FFFFFF"/>
                        </a:highlight>
                        <a:latin typeface="Open Sans"/>
                        <a:ea typeface="Open Sans"/>
                        <a:cs typeface="Open Sans"/>
                        <a:sym typeface="Open Sans"/>
                      </a:endParaRPr>
                    </a:p>
                  </a:txBody>
                  <a:tcPr marL="95250" marR="95250" marT="95250" marB="95250">
                    <a:lnL w="9525" cap="flat" cmpd="sng">
                      <a:solidFill>
                        <a:srgbClr val="E9E9E9"/>
                      </a:solidFill>
                      <a:prstDash val="solid"/>
                      <a:round/>
                      <a:headEnd type="none" w="sm" len="sm"/>
                      <a:tailEnd type="none" w="sm" len="sm"/>
                    </a:lnL>
                    <a:lnR w="9525" cap="flat" cmpd="sng">
                      <a:solidFill>
                        <a:srgbClr val="E9E9E9"/>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extLst>
                  <a:ext uri="{0D108BD9-81ED-4DB2-BD59-A6C34878D82A}">
                    <a16:rowId xmlns:a16="http://schemas.microsoft.com/office/drawing/2014/main" val="10008"/>
                  </a:ext>
                </a:extLst>
              </a:tr>
              <a:tr h="381000">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bedachtzaam</a:t>
                      </a:r>
                      <a:endParaRPr sz="1050">
                        <a:highlight>
                          <a:srgbClr val="FFFFFF"/>
                        </a:highlight>
                        <a:latin typeface="Open Sans"/>
                        <a:ea typeface="Open Sans"/>
                        <a:cs typeface="Open Sans"/>
                        <a:sym typeface="Open Sans"/>
                      </a:endParaRPr>
                    </a:p>
                  </a:txBody>
                  <a:tcPr marL="95250" marR="95250" marT="95250" marB="95250">
                    <a:lnL w="9525" cap="flat" cmpd="sng">
                      <a:solidFill>
                        <a:srgbClr val="E9E9E9"/>
                      </a:solidFill>
                      <a:prstDash val="solid"/>
                      <a:round/>
                      <a:headEnd type="none" w="sm" len="sm"/>
                      <a:tailEnd type="none" w="sm" len="sm"/>
                    </a:lnL>
                    <a:lnR w="9525" cap="flat" cmpd="sng">
                      <a:solidFill>
                        <a:srgbClr val="E9E9E9"/>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extLst>
                  <a:ext uri="{0D108BD9-81ED-4DB2-BD59-A6C34878D82A}">
                    <a16:rowId xmlns:a16="http://schemas.microsoft.com/office/drawing/2014/main" val="10009"/>
                  </a:ext>
                </a:extLst>
              </a:tr>
              <a:tr h="381000">
                <a:tc>
                  <a:txBody>
                    <a:bodyPr/>
                    <a:lstStyle/>
                    <a:p>
                      <a:pPr marL="0" lvl="0" indent="0" algn="l" rtl="0">
                        <a:lnSpc>
                          <a:spcPct val="115000"/>
                        </a:lnSpc>
                        <a:spcBef>
                          <a:spcPts val="0"/>
                        </a:spcBef>
                        <a:spcAft>
                          <a:spcPts val="0"/>
                        </a:spcAft>
                        <a:buNone/>
                      </a:pPr>
                      <a:r>
                        <a:rPr lang="en" sz="1050">
                          <a:highlight>
                            <a:srgbClr val="FFFFFF"/>
                          </a:highlight>
                          <a:latin typeface="Open Sans"/>
                          <a:ea typeface="Open Sans"/>
                          <a:cs typeface="Open Sans"/>
                          <a:sym typeface="Open Sans"/>
                        </a:rPr>
                        <a:t>meegaand</a:t>
                      </a:r>
                      <a:endParaRPr sz="1050">
                        <a:highlight>
                          <a:srgbClr val="FFFFFF"/>
                        </a:highlight>
                        <a:latin typeface="Open Sans"/>
                        <a:ea typeface="Open Sans"/>
                        <a:cs typeface="Open Sans"/>
                        <a:sym typeface="Open Sans"/>
                      </a:endParaRPr>
                    </a:p>
                  </a:txBody>
                  <a:tcPr marL="95250" marR="95250" marT="95250" marB="95250">
                    <a:lnL w="9525" cap="flat" cmpd="sng">
                      <a:solidFill>
                        <a:srgbClr val="E9E9E9"/>
                      </a:solidFill>
                      <a:prstDash val="solid"/>
                      <a:round/>
                      <a:headEnd type="none" w="sm" len="sm"/>
                      <a:tailEnd type="none" w="sm" len="sm"/>
                    </a:lnL>
                    <a:lnR w="9525" cap="flat" cmpd="sng">
                      <a:solidFill>
                        <a:srgbClr val="E9E9E9"/>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extLst>
                  <a:ext uri="{0D108BD9-81ED-4DB2-BD59-A6C34878D82A}">
                    <a16:rowId xmlns:a16="http://schemas.microsoft.com/office/drawing/2014/main" val="10010"/>
                  </a:ext>
                </a:extLst>
              </a:tr>
            </a:tbl>
          </a:graphicData>
        </a:graphic>
      </p:graphicFrame>
      <p:sp>
        <p:nvSpPr>
          <p:cNvPr id="155" name="Google Shape;155;p21"/>
          <p:cNvSpPr txBox="1"/>
          <p:nvPr/>
        </p:nvSpPr>
        <p:spPr>
          <a:xfrm>
            <a:off x="0" y="0"/>
            <a:ext cx="1863900" cy="4069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200"/>
              </a:spcAft>
              <a:buNone/>
            </a:pPr>
            <a:r>
              <a:rPr lang="en" sz="1000">
                <a:solidFill>
                  <a:schemeClr val="dk2"/>
                </a:solidFill>
                <a:latin typeface="Calibri"/>
                <a:ea typeface="Calibri"/>
                <a:cs typeface="Calibri"/>
                <a:sym typeface="Calibri"/>
              </a:rPr>
              <a:t>kernkwaliteiten</a:t>
            </a:r>
            <a:br>
              <a:rPr lang="en" sz="1000">
                <a:solidFill>
                  <a:schemeClr val="dk2"/>
                </a:solidFill>
                <a:latin typeface="Calibri"/>
                <a:ea typeface="Calibri"/>
                <a:cs typeface="Calibri"/>
                <a:sym typeface="Calibri"/>
              </a:rPr>
            </a:br>
            <a:endParaRPr sz="1000">
              <a:solidFill>
                <a:schemeClr val="dk2"/>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BE8CC"/>
        </a:solidFill>
        <a:effectLst/>
      </p:bgPr>
    </p:bg>
    <p:spTree>
      <p:nvGrpSpPr>
        <p:cNvPr id="1" name="Shape 159"/>
        <p:cNvGrpSpPr/>
        <p:nvPr/>
      </p:nvGrpSpPr>
      <p:grpSpPr>
        <a:xfrm>
          <a:off x="0" y="0"/>
          <a:ext cx="0" cy="0"/>
          <a:chOff x="0" y="0"/>
          <a:chExt cx="0" cy="0"/>
        </a:xfrm>
      </p:grpSpPr>
      <p:sp>
        <p:nvSpPr>
          <p:cNvPr id="160" name="Google Shape;160;p22"/>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Ronde 1. Kwaliteiten verdelen</a:t>
            </a:r>
            <a:endParaRPr/>
          </a:p>
        </p:txBody>
      </p:sp>
      <p:sp>
        <p:nvSpPr>
          <p:cNvPr id="161" name="Google Shape;161;p22"/>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rmAutofit/>
          </a:bodyPr>
          <a:lstStyle/>
          <a:p>
            <a:pPr marL="0" lvl="0" indent="0" algn="l" rtl="0">
              <a:spcBef>
                <a:spcPts val="1200"/>
              </a:spcBef>
              <a:spcAft>
                <a:spcPts val="0"/>
              </a:spcAft>
              <a:buNone/>
            </a:pPr>
            <a:endParaRPr sz="1100" b="1"/>
          </a:p>
          <a:p>
            <a:pPr marL="457200" lvl="0" indent="-298450" algn="l" rtl="0">
              <a:spcBef>
                <a:spcPts val="1200"/>
              </a:spcBef>
              <a:spcAft>
                <a:spcPts val="0"/>
              </a:spcAft>
              <a:buSzPts val="1100"/>
              <a:buChar char="●"/>
            </a:pPr>
            <a:r>
              <a:rPr lang="en" sz="1100"/>
              <a:t>Leg je drie kwaliteiten neer bij de leerling waarbij jij vindt dat die de kwaliteit bezit.</a:t>
            </a:r>
            <a:endParaRPr sz="1100"/>
          </a:p>
          <a:p>
            <a:pPr marL="457200" lvl="0" indent="-298450" algn="l" rtl="0">
              <a:spcBef>
                <a:spcPts val="0"/>
              </a:spcBef>
              <a:spcAft>
                <a:spcPts val="0"/>
              </a:spcAft>
              <a:buSzPts val="1100"/>
              <a:buChar char="●"/>
            </a:pPr>
            <a:r>
              <a:rPr lang="en" sz="1100" b="1"/>
              <a:t>Let op! </a:t>
            </a:r>
            <a:r>
              <a:rPr lang="en" sz="1100"/>
              <a:t> Elke persoon mag niet meer dan drie kaartjes op zijn A4-tje hebben liggen. Maar heb jij een kwaliteit die beter bij deze persoon past dan een van de kaartjes die er al ligt, overleg dan met de mensen naast je om deze te wisselen. </a:t>
            </a:r>
            <a:endParaRPr sz="1100"/>
          </a:p>
          <a:p>
            <a:pPr marL="457200" lvl="0" indent="-298450" algn="l" rtl="0">
              <a:spcBef>
                <a:spcPts val="0"/>
              </a:spcBef>
              <a:spcAft>
                <a:spcPts val="0"/>
              </a:spcAft>
              <a:buSzPts val="1100"/>
              <a:buChar char="●"/>
            </a:pPr>
            <a:r>
              <a:rPr lang="en" sz="1100"/>
              <a:t>Het kaartje dat je vervolgens hierdoor op hand hebt leg je weer bij een persoon die deze kwaliteit heeft.</a:t>
            </a:r>
            <a:endParaRPr sz="1100"/>
          </a:p>
          <a:p>
            <a:pPr marL="457200" lvl="0" indent="0" algn="l" rtl="0">
              <a:spcBef>
                <a:spcPts val="1200"/>
              </a:spcBef>
              <a:spcAft>
                <a:spcPts val="1200"/>
              </a:spcAft>
              <a:buNone/>
            </a:pPr>
            <a:endParaRPr sz="1100"/>
          </a:p>
        </p:txBody>
      </p:sp>
      <p:sp>
        <p:nvSpPr>
          <p:cNvPr id="162" name="Google Shape;162;p22"/>
          <p:cNvSpPr txBox="1"/>
          <p:nvPr/>
        </p:nvSpPr>
        <p:spPr>
          <a:xfrm>
            <a:off x="340600" y="528850"/>
            <a:ext cx="1698000" cy="4069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solidFill>
                  <a:schemeClr val="dk2"/>
                </a:solidFill>
                <a:latin typeface="Lato"/>
                <a:ea typeface="Lato"/>
                <a:cs typeface="Lato"/>
                <a:sym typeface="Lato"/>
              </a:rPr>
              <a:t>OPDRACHT</a:t>
            </a:r>
            <a:endParaRPr b="1">
              <a:solidFill>
                <a:schemeClr val="dk2"/>
              </a:solidFill>
              <a:latin typeface="Lato"/>
              <a:ea typeface="Lato"/>
              <a:cs typeface="Lato"/>
              <a:sym typeface="Lato"/>
            </a:endParaRPr>
          </a:p>
          <a:p>
            <a:pPr marL="0" lvl="0" indent="0" algn="l" rtl="0">
              <a:lnSpc>
                <a:spcPct val="115000"/>
              </a:lnSpc>
              <a:spcBef>
                <a:spcPts val="1200"/>
              </a:spcBef>
              <a:spcAft>
                <a:spcPts val="1200"/>
              </a:spcAft>
              <a:buNone/>
            </a:pPr>
            <a:r>
              <a:rPr lang="en" sz="1000" b="1">
                <a:solidFill>
                  <a:schemeClr val="dk2"/>
                </a:solidFill>
                <a:latin typeface="Lato"/>
                <a:ea typeface="Lato"/>
                <a:cs typeface="Lato"/>
                <a:sym typeface="Lato"/>
              </a:rPr>
              <a:t>Vorm: </a:t>
            </a:r>
            <a:r>
              <a:rPr lang="en" sz="1000">
                <a:solidFill>
                  <a:schemeClr val="dk2"/>
                </a:solidFill>
                <a:latin typeface="Lato"/>
                <a:ea typeface="Lato"/>
                <a:cs typeface="Lato"/>
                <a:sym typeface="Lato"/>
              </a:rPr>
              <a:t>Groepsopdracht</a:t>
            </a:r>
            <a:br>
              <a:rPr lang="en" sz="1000">
                <a:solidFill>
                  <a:schemeClr val="dk2"/>
                </a:solidFill>
                <a:latin typeface="Lato"/>
                <a:ea typeface="Lato"/>
                <a:cs typeface="Lato"/>
                <a:sym typeface="Lato"/>
              </a:rPr>
            </a:br>
            <a:r>
              <a:rPr lang="en" sz="1000" b="1">
                <a:solidFill>
                  <a:schemeClr val="dk2"/>
                </a:solidFill>
                <a:latin typeface="Lato"/>
                <a:ea typeface="Lato"/>
                <a:cs typeface="Lato"/>
                <a:sym typeface="Lato"/>
              </a:rPr>
              <a:t>Tijdsduur: </a:t>
            </a:r>
            <a:r>
              <a:rPr lang="en" sz="1000">
                <a:solidFill>
                  <a:schemeClr val="dk2"/>
                </a:solidFill>
                <a:latin typeface="Lato"/>
                <a:ea typeface="Lato"/>
                <a:cs typeface="Lato"/>
                <a:sym typeface="Lato"/>
              </a:rPr>
              <a:t> 15 minuten</a:t>
            </a:r>
            <a:br>
              <a:rPr lang="en" sz="1000">
                <a:solidFill>
                  <a:schemeClr val="dk2"/>
                </a:solidFill>
                <a:latin typeface="Lato"/>
                <a:ea typeface="Lato"/>
                <a:cs typeface="Lato"/>
                <a:sym typeface="Lato"/>
              </a:rPr>
            </a:br>
            <a:endParaRPr sz="1000">
              <a:solidFill>
                <a:schemeClr val="dk2"/>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860</Words>
  <Application>Microsoft Macintosh PowerPoint</Application>
  <PresentationFormat>On-screen Show (16:9)</PresentationFormat>
  <Paragraphs>299</Paragraphs>
  <Slides>19</Slides>
  <Notes>19</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Lato</vt:lpstr>
      <vt:lpstr>Open Sans</vt:lpstr>
      <vt:lpstr>Calibri</vt:lpstr>
      <vt:lpstr>Arial</vt:lpstr>
      <vt:lpstr>Swiss</vt:lpstr>
      <vt:lpstr>Jouw kernkwaliteiten</vt:lpstr>
      <vt:lpstr>INHOUD Lesmodule | ca. 1 uur  01 Introductie: wat &amp; waarom 02 Video: Wat is een kernkwadrant  OPDRACHT | Voorbereiding Kernkwadranten OPDRACHT | Ronde 1. Kwaliteiten verdelen OPDRACHT | Ronde 2. Kwaliteiten wisselen OPDRACHT | Ronde 3. Jouw kernkwadrant maken 03 Toolbox   </vt:lpstr>
      <vt:lpstr>01 Introductie</vt:lpstr>
      <vt:lpstr>Uitleg: Wat is een kernkwadrant</vt:lpstr>
      <vt:lpstr>Voorbeeld</vt:lpstr>
      <vt:lpstr>Voorbereiding Kernkwadranten</vt:lpstr>
      <vt:lpstr>44 Kernkwaliteiten</vt:lpstr>
      <vt:lpstr>PowerPoint Presentation</vt:lpstr>
      <vt:lpstr>Ronde 1. Kwaliteiten verdelen</vt:lpstr>
      <vt:lpstr>Ronde 2. Kwaliteiten wisselen</vt:lpstr>
      <vt:lpstr>Jouw kernkwadrant maken</vt:lpstr>
      <vt:lpstr>PowerPoint Presentation</vt:lpstr>
      <vt:lpstr>Overzicht kernkwadranten</vt:lpstr>
      <vt:lpstr>PowerPoint Presentation</vt:lpstr>
      <vt:lpstr>PowerPoint Presentation</vt:lpstr>
      <vt:lpstr>PowerPoint Presentation</vt:lpstr>
      <vt:lpstr>PowerPoint Presentation</vt:lpstr>
      <vt:lpstr>03 Toolbox: SMARTCirculair.com </vt:lpstr>
      <vt:lpstr>Wij wensen jullie een top samenwerking toe!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Jouw kernkwaliteiten</dc:title>
  <cp:lastModifiedBy>Fleur Augustinus</cp:lastModifiedBy>
  <cp:revision>1</cp:revision>
  <dcterms:modified xsi:type="dcterms:W3CDTF">2024-01-29T11:00:32Z</dcterms:modified>
</cp:coreProperties>
</file>