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Lato" panose="020F0502020204030203" pitchFamily="34"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EC6C92-CFC6-4A31-B978-4EE533CAFBD5}">
  <a:tblStyle styleId="{3EEC6C92-CFC6-4A31-B978-4EE533CAFBD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9D6B7F-31BA-46B9-B7D9-E254D2C07B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oprofs.com/quiz-school/story.php?title=which-thinking-hat-are-yo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657f9f754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657f9f75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657f9f754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657f9f75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a5a6715a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a5a6715a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a5a6715a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a5a6715a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Hoelang de video’s duren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2b6796ca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b2b6796c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5a6715ae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5a6715ae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https://www.proprofs.com/quiz-school/story.php?title=which-thinking-hat-are-you</a:t>
            </a:r>
            <a:r>
              <a:rPr lang="en"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b6129286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ab6129286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2b6796ca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2b6796c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657f9f75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657f9f75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endParaRPr sz="1000" i="1">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5000"/>
          </a:blip>
          <a:srcRect t="969" r="2572" b="16867"/>
          <a:stretch/>
        </p:blipFill>
        <p:spPr>
          <a:xfrm>
            <a:off x="0" y="0"/>
            <a:ext cx="9144000" cy="5143501"/>
          </a:xfrm>
          <a:prstGeom prst="rect">
            <a:avLst/>
          </a:prstGeom>
          <a:noFill/>
          <a:ln>
            <a:noFill/>
          </a:ln>
        </p:spPr>
      </p:pic>
      <p:sp>
        <p:nvSpPr>
          <p:cNvPr id="11" name="Google Shape;11;p2"/>
          <p:cNvSpPr txBox="1">
            <a:spLocks noGrp="1"/>
          </p:cNvSpPr>
          <p:nvPr>
            <p:ph type="ctrTitle"/>
          </p:nvPr>
        </p:nvSpPr>
        <p:spPr>
          <a:xfrm>
            <a:off x="687725" y="1316438"/>
            <a:ext cx="7797000" cy="15420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1pPr>
            <a:lvl2pPr lvl="1"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2pPr>
            <a:lvl3pPr lvl="2"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3pPr>
            <a:lvl4pPr lvl="3"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4pPr>
            <a:lvl5pPr lvl="4"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5pPr>
            <a:lvl6pPr lvl="5"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6pPr>
            <a:lvl7pPr lvl="6"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7pPr>
            <a:lvl8pPr lvl="7"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8pPr>
            <a:lvl9pPr lvl="8"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9pPr>
          </a:lstStyle>
          <a:p>
            <a:endParaRPr/>
          </a:p>
        </p:txBody>
      </p:sp>
      <p:sp>
        <p:nvSpPr>
          <p:cNvPr id="12" name="Google Shape;12;p2"/>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rgbClr val="343541"/>
              </a:buClr>
              <a:buSzPts val="1800"/>
              <a:buFont typeface="Calibri"/>
              <a:buNone/>
              <a:defRPr b="1">
                <a:solidFill>
                  <a:srgbClr val="343541"/>
                </a:solidFill>
                <a:latin typeface="Calibri"/>
                <a:ea typeface="Calibri"/>
                <a:cs typeface="Calibri"/>
                <a:sym typeface="Calibri"/>
              </a:defRPr>
            </a:lvl1pPr>
            <a:lvl2pPr lvl="1"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2pPr>
            <a:lvl3pPr lvl="2"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3pPr>
            <a:lvl4pPr lvl="3"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4pPr>
            <a:lvl5pPr lvl="4"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5pPr>
            <a:lvl6pPr lvl="5"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6pPr>
            <a:lvl7pPr lvl="6"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7pPr>
            <a:lvl8pPr lvl="7"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8pPr>
            <a:lvl9pPr lvl="8"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2"/>
          <p:cNvGrpSpPr/>
          <p:nvPr/>
        </p:nvGrpSpPr>
        <p:grpSpPr>
          <a:xfrm>
            <a:off x="619450" y="581247"/>
            <a:ext cx="7854075" cy="4054800"/>
            <a:chOff x="619450" y="581247"/>
            <a:chExt cx="7854075" cy="4054800"/>
          </a:xfrm>
        </p:grpSpPr>
        <p:cxnSp>
          <p:nvCxnSpPr>
            <p:cNvPr id="15" name="Google Shape;15;p2"/>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16" name="Google Shape;16;p2"/>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17" name="Google Shape;17;p2"/>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18" name="Google Shape;18;p2"/>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19" name="Google Shape;19;p2"/>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20" name="Google Shape;20;p2"/>
          <p:cNvPicPr preferRelativeResize="0"/>
          <p:nvPr/>
        </p:nvPicPr>
        <p:blipFill rotWithShape="1">
          <a:blip r:embed="rId3">
            <a:alphaModFix/>
          </a:blip>
          <a:srcRect b="41145"/>
          <a:stretch/>
        </p:blipFill>
        <p:spPr>
          <a:xfrm>
            <a:off x="1744981" y="178107"/>
            <a:ext cx="5484801" cy="680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6" name="Google Shape;86;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7" name="Google Shape;87;p11"/>
          <p:cNvCxnSpPr/>
          <p:nvPr/>
        </p:nvCxnSpPr>
        <p:spPr>
          <a:xfrm>
            <a:off x="2477724" y="4740000"/>
            <a:ext cx="6244200" cy="0"/>
          </a:xfrm>
          <a:prstGeom prst="straightConnector1">
            <a:avLst/>
          </a:prstGeom>
          <a:noFill/>
          <a:ln w="19050" cap="flat" cmpd="sng">
            <a:solidFill>
              <a:srgbClr val="F99C00"/>
            </a:solidFill>
            <a:prstDash val="solid"/>
            <a:round/>
            <a:headEnd type="none" w="sm" len="sm"/>
            <a:tailEnd type="none" w="sm" len="sm"/>
          </a:ln>
        </p:spPr>
      </p:cxnSp>
      <p:cxnSp>
        <p:nvCxnSpPr>
          <p:cNvPr id="88" name="Google Shape;88;p11"/>
          <p:cNvCxnSpPr/>
          <p:nvPr/>
        </p:nvCxnSpPr>
        <p:spPr>
          <a:xfrm>
            <a:off x="425198" y="415650"/>
            <a:ext cx="183300" cy="0"/>
          </a:xfrm>
          <a:prstGeom prst="straightConnector1">
            <a:avLst/>
          </a:prstGeom>
          <a:noFill/>
          <a:ln w="19050" cap="flat" cmpd="sng">
            <a:solidFill>
              <a:srgbClr val="F99C00"/>
            </a:solidFill>
            <a:prstDash val="solid"/>
            <a:round/>
            <a:headEnd type="none" w="sm" len="sm"/>
            <a:tailEnd type="none" w="sm" len="sm"/>
          </a:ln>
        </p:spPr>
      </p:cxnSp>
      <p:pic>
        <p:nvPicPr>
          <p:cNvPr id="89" name="Google Shape;89;p11"/>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90" name="Google Shape;90;p11"/>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cxnSp>
        <p:nvCxnSpPr>
          <p:cNvPr id="92" name="Google Shape;92;p12"/>
          <p:cNvCxnSpPr>
            <a:stCxn id="93" idx="3"/>
          </p:cNvCxnSpPr>
          <p:nvPr/>
        </p:nvCxnSpPr>
        <p:spPr>
          <a:xfrm>
            <a:off x="2006200" y="4722300"/>
            <a:ext cx="6715800" cy="17700"/>
          </a:xfrm>
          <a:prstGeom prst="straightConnector1">
            <a:avLst/>
          </a:prstGeom>
          <a:noFill/>
          <a:ln w="19050" cap="flat" cmpd="sng">
            <a:solidFill>
              <a:srgbClr val="F99C00"/>
            </a:solidFill>
            <a:prstDash val="solid"/>
            <a:round/>
            <a:headEnd type="none" w="sm" len="sm"/>
            <a:tailEnd type="none" w="sm" len="sm"/>
          </a:ln>
        </p:spPr>
      </p:cxnSp>
      <p:cxnSp>
        <p:nvCxnSpPr>
          <p:cNvPr id="94" name="Google Shape;94;p12"/>
          <p:cNvCxnSpPr/>
          <p:nvPr/>
        </p:nvCxnSpPr>
        <p:spPr>
          <a:xfrm>
            <a:off x="425200" y="415650"/>
            <a:ext cx="8296800" cy="0"/>
          </a:xfrm>
          <a:prstGeom prst="straightConnector1">
            <a:avLst/>
          </a:prstGeom>
          <a:noFill/>
          <a:ln w="38100" cap="flat" cmpd="sng">
            <a:solidFill>
              <a:srgbClr val="F99C00"/>
            </a:solidFill>
            <a:prstDash val="solid"/>
            <a:round/>
            <a:headEnd type="none" w="sm" len="sm"/>
            <a:tailEnd type="none" w="sm" len="sm"/>
          </a:ln>
        </p:spPr>
      </p:cxnSp>
      <p:sp>
        <p:nvSpPr>
          <p:cNvPr id="95" name="Google Shape;95;p12"/>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1pPr>
            <a:lvl2pPr lvl="1"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2pPr>
            <a:lvl3pPr lvl="2"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3pPr>
            <a:lvl4pPr lvl="3"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4pPr>
            <a:lvl5pPr lvl="4"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5pPr>
            <a:lvl6pPr lvl="5"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6pPr>
            <a:lvl7pPr lvl="6"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7pPr>
            <a:lvl8pPr lvl="7"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8pPr>
            <a:lvl9pPr lvl="8"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9pPr>
          </a:lstStyle>
          <a:p>
            <a:r>
              <a:t>xx%</a:t>
            </a:r>
          </a:p>
        </p:txBody>
      </p:sp>
      <p:sp>
        <p:nvSpPr>
          <p:cNvPr id="96" name="Google Shape;96;p12"/>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7" name="Google Shape;9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2"/>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99" name="Google Shape;99;p12"/>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FEE7CC"/>
        </a:solidFill>
        <a:effectLst/>
      </p:bgPr>
    </p:bg>
    <p:spTree>
      <p:nvGrpSpPr>
        <p:cNvPr id="1" name="Shape 21"/>
        <p:cNvGrpSpPr/>
        <p:nvPr/>
      </p:nvGrpSpPr>
      <p:grpSpPr>
        <a:xfrm>
          <a:off x="0" y="0"/>
          <a:ext cx="0" cy="0"/>
          <a:chOff x="0" y="0"/>
          <a:chExt cx="0" cy="0"/>
        </a:xfrm>
      </p:grpSpPr>
      <p:cxnSp>
        <p:nvCxnSpPr>
          <p:cNvPr id="22" name="Google Shape;22;p3"/>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cxnSp>
        <p:nvCxnSpPr>
          <p:cNvPr id="23" name="Google Shape;23;p3"/>
          <p:cNvCxnSpPr/>
          <p:nvPr/>
        </p:nvCxnSpPr>
        <p:spPr>
          <a:xfrm>
            <a:off x="2477724" y="4740000"/>
            <a:ext cx="6244200" cy="0"/>
          </a:xfrm>
          <a:prstGeom prst="straightConnector1">
            <a:avLst/>
          </a:prstGeom>
          <a:noFill/>
          <a:ln w="19050" cap="flat" cmpd="sng">
            <a:solidFill>
              <a:srgbClr val="FF9800"/>
            </a:solidFill>
            <a:prstDash val="solid"/>
            <a:round/>
            <a:headEnd type="none" w="sm" len="sm"/>
            <a:tailEnd type="none" w="sm" len="sm"/>
          </a:ln>
        </p:spPr>
      </p:cxnSp>
      <p:cxnSp>
        <p:nvCxnSpPr>
          <p:cNvPr id="24" name="Google Shape;24;p3"/>
          <p:cNvCxnSpPr/>
          <p:nvPr/>
        </p:nvCxnSpPr>
        <p:spPr>
          <a:xfrm>
            <a:off x="425198" y="415650"/>
            <a:ext cx="183300" cy="0"/>
          </a:xfrm>
          <a:prstGeom prst="straightConnector1">
            <a:avLst/>
          </a:prstGeom>
          <a:noFill/>
          <a:ln w="19050" cap="flat" cmpd="sng">
            <a:solidFill>
              <a:srgbClr val="FF9800"/>
            </a:solidFill>
            <a:prstDash val="solid"/>
            <a:round/>
            <a:headEnd type="none" w="sm" len="sm"/>
            <a:tailEnd type="none" w="sm" len="sm"/>
          </a:ln>
        </p:spPr>
      </p:cxnSp>
      <p:sp>
        <p:nvSpPr>
          <p:cNvPr id="25" name="Google Shape;25;p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9800"/>
              </a:buClr>
              <a:buSzPts val="4800"/>
              <a:buNone/>
              <a:defRPr sz="4800">
                <a:solidFill>
                  <a:srgbClr val="FF9800"/>
                </a:solidFill>
              </a:defRPr>
            </a:lvl1pPr>
            <a:lvl2pPr lvl="1" rtl="0">
              <a:spcBef>
                <a:spcPts val="0"/>
              </a:spcBef>
              <a:spcAft>
                <a:spcPts val="0"/>
              </a:spcAft>
              <a:buClr>
                <a:srgbClr val="FF9800"/>
              </a:buClr>
              <a:buSzPts val="4800"/>
              <a:buNone/>
              <a:defRPr sz="4800">
                <a:solidFill>
                  <a:srgbClr val="FF9800"/>
                </a:solidFill>
              </a:defRPr>
            </a:lvl2pPr>
            <a:lvl3pPr lvl="2" rtl="0">
              <a:spcBef>
                <a:spcPts val="0"/>
              </a:spcBef>
              <a:spcAft>
                <a:spcPts val="0"/>
              </a:spcAft>
              <a:buClr>
                <a:srgbClr val="FF9800"/>
              </a:buClr>
              <a:buSzPts val="4800"/>
              <a:buNone/>
              <a:defRPr sz="4800">
                <a:solidFill>
                  <a:srgbClr val="FF9800"/>
                </a:solidFill>
              </a:defRPr>
            </a:lvl3pPr>
            <a:lvl4pPr lvl="3" rtl="0">
              <a:spcBef>
                <a:spcPts val="0"/>
              </a:spcBef>
              <a:spcAft>
                <a:spcPts val="0"/>
              </a:spcAft>
              <a:buClr>
                <a:srgbClr val="FF9800"/>
              </a:buClr>
              <a:buSzPts val="4800"/>
              <a:buNone/>
              <a:defRPr sz="4800">
                <a:solidFill>
                  <a:srgbClr val="FF9800"/>
                </a:solidFill>
              </a:defRPr>
            </a:lvl4pPr>
            <a:lvl5pPr lvl="4" rtl="0">
              <a:spcBef>
                <a:spcPts val="0"/>
              </a:spcBef>
              <a:spcAft>
                <a:spcPts val="0"/>
              </a:spcAft>
              <a:buClr>
                <a:srgbClr val="FF9800"/>
              </a:buClr>
              <a:buSzPts val="4800"/>
              <a:buNone/>
              <a:defRPr sz="4800">
                <a:solidFill>
                  <a:srgbClr val="FF9800"/>
                </a:solidFill>
              </a:defRPr>
            </a:lvl5pPr>
            <a:lvl6pPr lvl="5" rtl="0">
              <a:spcBef>
                <a:spcPts val="0"/>
              </a:spcBef>
              <a:spcAft>
                <a:spcPts val="0"/>
              </a:spcAft>
              <a:buClr>
                <a:srgbClr val="FF9800"/>
              </a:buClr>
              <a:buSzPts val="4800"/>
              <a:buNone/>
              <a:defRPr sz="4800">
                <a:solidFill>
                  <a:srgbClr val="FF9800"/>
                </a:solidFill>
              </a:defRPr>
            </a:lvl6pPr>
            <a:lvl7pPr lvl="6" rtl="0">
              <a:spcBef>
                <a:spcPts val="0"/>
              </a:spcBef>
              <a:spcAft>
                <a:spcPts val="0"/>
              </a:spcAft>
              <a:buClr>
                <a:srgbClr val="FF9800"/>
              </a:buClr>
              <a:buSzPts val="4800"/>
              <a:buNone/>
              <a:defRPr sz="4800">
                <a:solidFill>
                  <a:srgbClr val="FF9800"/>
                </a:solidFill>
              </a:defRPr>
            </a:lvl7pPr>
            <a:lvl8pPr lvl="7" rtl="0">
              <a:spcBef>
                <a:spcPts val="0"/>
              </a:spcBef>
              <a:spcAft>
                <a:spcPts val="0"/>
              </a:spcAft>
              <a:buClr>
                <a:srgbClr val="FF9800"/>
              </a:buClr>
              <a:buSzPts val="4800"/>
              <a:buNone/>
              <a:defRPr sz="4800">
                <a:solidFill>
                  <a:srgbClr val="FF9800"/>
                </a:solidFill>
              </a:defRPr>
            </a:lvl8pPr>
            <a:lvl9pPr lvl="8" rtl="0">
              <a:spcBef>
                <a:spcPts val="0"/>
              </a:spcBef>
              <a:spcAft>
                <a:spcPts val="0"/>
              </a:spcAft>
              <a:buClr>
                <a:srgbClr val="FF9800"/>
              </a:buClr>
              <a:buSzPts val="4800"/>
              <a:buNone/>
              <a:defRPr sz="4800">
                <a:solidFill>
                  <a:srgbClr val="FF9800"/>
                </a:solidFill>
              </a:defRPr>
            </a:lvl9pPr>
          </a:lstStyle>
          <a:p>
            <a:endParaRPr/>
          </a:p>
        </p:txBody>
      </p:sp>
      <p:sp>
        <p:nvSpPr>
          <p:cNvPr id="26" name="Google Shape;26;p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rgbClr val="FF9800"/>
              </a:buClr>
              <a:buSzPts val="1800"/>
              <a:buNone/>
              <a:defRPr>
                <a:solidFill>
                  <a:srgbClr val="FF9800"/>
                </a:solidFill>
              </a:defRPr>
            </a:lvl1pPr>
            <a:lvl2pPr lvl="1" rtl="0">
              <a:lnSpc>
                <a:spcPct val="100000"/>
              </a:lnSpc>
              <a:spcBef>
                <a:spcPts val="0"/>
              </a:spcBef>
              <a:spcAft>
                <a:spcPts val="0"/>
              </a:spcAft>
              <a:buClr>
                <a:srgbClr val="FF9800"/>
              </a:buClr>
              <a:buSzPts val="1800"/>
              <a:buNone/>
              <a:defRPr sz="1800">
                <a:solidFill>
                  <a:srgbClr val="FF9800"/>
                </a:solidFill>
              </a:defRPr>
            </a:lvl2pPr>
            <a:lvl3pPr lvl="2" rtl="0">
              <a:lnSpc>
                <a:spcPct val="100000"/>
              </a:lnSpc>
              <a:spcBef>
                <a:spcPts val="0"/>
              </a:spcBef>
              <a:spcAft>
                <a:spcPts val="0"/>
              </a:spcAft>
              <a:buClr>
                <a:srgbClr val="FF9800"/>
              </a:buClr>
              <a:buSzPts val="1800"/>
              <a:buNone/>
              <a:defRPr sz="1800">
                <a:solidFill>
                  <a:srgbClr val="FF9800"/>
                </a:solidFill>
              </a:defRPr>
            </a:lvl3pPr>
            <a:lvl4pPr lvl="3" rtl="0">
              <a:lnSpc>
                <a:spcPct val="100000"/>
              </a:lnSpc>
              <a:spcBef>
                <a:spcPts val="0"/>
              </a:spcBef>
              <a:spcAft>
                <a:spcPts val="0"/>
              </a:spcAft>
              <a:buClr>
                <a:srgbClr val="FF9800"/>
              </a:buClr>
              <a:buSzPts val="1800"/>
              <a:buNone/>
              <a:defRPr sz="1800">
                <a:solidFill>
                  <a:srgbClr val="FF9800"/>
                </a:solidFill>
              </a:defRPr>
            </a:lvl4pPr>
            <a:lvl5pPr lvl="4" rtl="0">
              <a:lnSpc>
                <a:spcPct val="100000"/>
              </a:lnSpc>
              <a:spcBef>
                <a:spcPts val="0"/>
              </a:spcBef>
              <a:spcAft>
                <a:spcPts val="0"/>
              </a:spcAft>
              <a:buClr>
                <a:srgbClr val="FF9800"/>
              </a:buClr>
              <a:buSzPts val="1800"/>
              <a:buNone/>
              <a:defRPr sz="1800">
                <a:solidFill>
                  <a:srgbClr val="FF9800"/>
                </a:solidFill>
              </a:defRPr>
            </a:lvl5pPr>
            <a:lvl6pPr lvl="5" rtl="0">
              <a:lnSpc>
                <a:spcPct val="100000"/>
              </a:lnSpc>
              <a:spcBef>
                <a:spcPts val="0"/>
              </a:spcBef>
              <a:spcAft>
                <a:spcPts val="0"/>
              </a:spcAft>
              <a:buClr>
                <a:srgbClr val="FF9800"/>
              </a:buClr>
              <a:buSzPts val="1800"/>
              <a:buNone/>
              <a:defRPr sz="1800">
                <a:solidFill>
                  <a:srgbClr val="FF9800"/>
                </a:solidFill>
              </a:defRPr>
            </a:lvl6pPr>
            <a:lvl7pPr lvl="6" rtl="0">
              <a:lnSpc>
                <a:spcPct val="100000"/>
              </a:lnSpc>
              <a:spcBef>
                <a:spcPts val="0"/>
              </a:spcBef>
              <a:spcAft>
                <a:spcPts val="0"/>
              </a:spcAft>
              <a:buClr>
                <a:srgbClr val="FF9800"/>
              </a:buClr>
              <a:buSzPts val="1800"/>
              <a:buNone/>
              <a:defRPr sz="1800">
                <a:solidFill>
                  <a:srgbClr val="FF9800"/>
                </a:solidFill>
              </a:defRPr>
            </a:lvl7pPr>
            <a:lvl8pPr lvl="7" rtl="0">
              <a:lnSpc>
                <a:spcPct val="100000"/>
              </a:lnSpc>
              <a:spcBef>
                <a:spcPts val="0"/>
              </a:spcBef>
              <a:spcAft>
                <a:spcPts val="0"/>
              </a:spcAft>
              <a:buClr>
                <a:srgbClr val="FF9800"/>
              </a:buClr>
              <a:buSzPts val="1800"/>
              <a:buNone/>
              <a:defRPr sz="1800">
                <a:solidFill>
                  <a:srgbClr val="FF9800"/>
                </a:solidFill>
              </a:defRPr>
            </a:lvl8pPr>
            <a:lvl9pPr lvl="8" rtl="0">
              <a:lnSpc>
                <a:spcPct val="100000"/>
              </a:lnSpc>
              <a:spcBef>
                <a:spcPts val="0"/>
              </a:spcBef>
              <a:spcAft>
                <a:spcPts val="0"/>
              </a:spcAft>
              <a:buClr>
                <a:srgbClr val="FF9800"/>
              </a:buClr>
              <a:buSzPts val="1800"/>
              <a:buNone/>
              <a:defRPr sz="1800">
                <a:solidFill>
                  <a:srgbClr val="FF9800"/>
                </a:solidFill>
              </a:defRPr>
            </a:lvl9pPr>
          </a:lstStyle>
          <a:p>
            <a:endParaRPr/>
          </a:p>
        </p:txBody>
      </p:sp>
      <p:sp>
        <p:nvSpPr>
          <p:cNvPr id="27" name="Google Shape;2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3"/>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29" name="Google Shape;29;p3"/>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EE7CC"/>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4800"/>
              <a:buNone/>
              <a:defRPr sz="4800">
                <a:solidFill>
                  <a:srgbClr val="FF9800"/>
                </a:solidFill>
              </a:defRPr>
            </a:lvl1pPr>
            <a:lvl2pPr lvl="1" algn="ctr">
              <a:spcBef>
                <a:spcPts val="0"/>
              </a:spcBef>
              <a:spcAft>
                <a:spcPts val="0"/>
              </a:spcAft>
              <a:buClr>
                <a:srgbClr val="FF9800"/>
              </a:buClr>
              <a:buSzPts val="4800"/>
              <a:buNone/>
              <a:defRPr sz="4800">
                <a:solidFill>
                  <a:srgbClr val="FF9800"/>
                </a:solidFill>
              </a:defRPr>
            </a:lvl2pPr>
            <a:lvl3pPr lvl="2" algn="ctr">
              <a:spcBef>
                <a:spcPts val="0"/>
              </a:spcBef>
              <a:spcAft>
                <a:spcPts val="0"/>
              </a:spcAft>
              <a:buClr>
                <a:srgbClr val="FF9800"/>
              </a:buClr>
              <a:buSzPts val="4800"/>
              <a:buNone/>
              <a:defRPr sz="4800">
                <a:solidFill>
                  <a:srgbClr val="FF9800"/>
                </a:solidFill>
              </a:defRPr>
            </a:lvl3pPr>
            <a:lvl4pPr lvl="3" algn="ctr">
              <a:spcBef>
                <a:spcPts val="0"/>
              </a:spcBef>
              <a:spcAft>
                <a:spcPts val="0"/>
              </a:spcAft>
              <a:buClr>
                <a:srgbClr val="FF9800"/>
              </a:buClr>
              <a:buSzPts val="4800"/>
              <a:buNone/>
              <a:defRPr sz="4800">
                <a:solidFill>
                  <a:srgbClr val="FF9800"/>
                </a:solidFill>
              </a:defRPr>
            </a:lvl4pPr>
            <a:lvl5pPr lvl="4" algn="ctr">
              <a:spcBef>
                <a:spcPts val="0"/>
              </a:spcBef>
              <a:spcAft>
                <a:spcPts val="0"/>
              </a:spcAft>
              <a:buClr>
                <a:srgbClr val="FF9800"/>
              </a:buClr>
              <a:buSzPts val="4800"/>
              <a:buNone/>
              <a:defRPr sz="4800">
                <a:solidFill>
                  <a:srgbClr val="FF9800"/>
                </a:solidFill>
              </a:defRPr>
            </a:lvl5pPr>
            <a:lvl6pPr lvl="5" algn="ctr">
              <a:spcBef>
                <a:spcPts val="0"/>
              </a:spcBef>
              <a:spcAft>
                <a:spcPts val="0"/>
              </a:spcAft>
              <a:buClr>
                <a:srgbClr val="FF9800"/>
              </a:buClr>
              <a:buSzPts val="4800"/>
              <a:buNone/>
              <a:defRPr sz="4800">
                <a:solidFill>
                  <a:srgbClr val="FF9800"/>
                </a:solidFill>
              </a:defRPr>
            </a:lvl6pPr>
            <a:lvl7pPr lvl="6" algn="ctr">
              <a:spcBef>
                <a:spcPts val="0"/>
              </a:spcBef>
              <a:spcAft>
                <a:spcPts val="0"/>
              </a:spcAft>
              <a:buClr>
                <a:srgbClr val="FF9800"/>
              </a:buClr>
              <a:buSzPts val="4800"/>
              <a:buNone/>
              <a:defRPr sz="4800">
                <a:solidFill>
                  <a:srgbClr val="FF9800"/>
                </a:solidFill>
              </a:defRPr>
            </a:lvl7pPr>
            <a:lvl8pPr lvl="7" algn="ctr">
              <a:spcBef>
                <a:spcPts val="0"/>
              </a:spcBef>
              <a:spcAft>
                <a:spcPts val="0"/>
              </a:spcAft>
              <a:buClr>
                <a:srgbClr val="FF9800"/>
              </a:buClr>
              <a:buSzPts val="4800"/>
              <a:buNone/>
              <a:defRPr sz="4800">
                <a:solidFill>
                  <a:srgbClr val="FF9800"/>
                </a:solidFill>
              </a:defRPr>
            </a:lvl8pPr>
            <a:lvl9pPr lvl="8" algn="ctr">
              <a:spcBef>
                <a:spcPts val="0"/>
              </a:spcBef>
              <a:spcAft>
                <a:spcPts val="0"/>
              </a:spcAft>
              <a:buClr>
                <a:srgbClr val="FF9800"/>
              </a:buClr>
              <a:buSzPts val="4800"/>
              <a:buNone/>
              <a:defRPr sz="4800">
                <a:solidFill>
                  <a:srgbClr val="FF9800"/>
                </a:solidFill>
              </a:defRPr>
            </a:lvl9pPr>
          </a:lstStyle>
          <a:p>
            <a:endParaRPr/>
          </a:p>
        </p:txBody>
      </p:sp>
      <p:sp>
        <p:nvSpPr>
          <p:cNvPr id="32" name="Google Shape;3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33" name="Google Shape;33;p4"/>
          <p:cNvGrpSpPr/>
          <p:nvPr/>
        </p:nvGrpSpPr>
        <p:grpSpPr>
          <a:xfrm>
            <a:off x="619475" y="581247"/>
            <a:ext cx="7854050" cy="4054800"/>
            <a:chOff x="619475" y="581247"/>
            <a:chExt cx="7854050" cy="4054800"/>
          </a:xfrm>
        </p:grpSpPr>
        <p:cxnSp>
          <p:nvCxnSpPr>
            <p:cNvPr id="34" name="Google Shape;34;p4"/>
            <p:cNvCxnSpPr/>
            <p:nvPr/>
          </p:nvCxnSpPr>
          <p:spPr>
            <a:xfrm rot="10800000">
              <a:off x="619475" y="581250"/>
              <a:ext cx="3416700" cy="0"/>
            </a:xfrm>
            <a:prstGeom prst="straightConnector1">
              <a:avLst/>
            </a:prstGeom>
            <a:noFill/>
            <a:ln w="57150" cap="flat" cmpd="sng">
              <a:solidFill>
                <a:srgbClr val="FF9B00"/>
              </a:solidFill>
              <a:prstDash val="solid"/>
              <a:round/>
              <a:headEnd type="none" w="sm" len="sm"/>
              <a:tailEnd type="none" w="sm" len="sm"/>
            </a:ln>
          </p:spPr>
        </p:cxnSp>
        <p:cxnSp>
          <p:nvCxnSpPr>
            <p:cNvPr id="35" name="Google Shape;35;p4"/>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36" name="Google Shape;36;p4"/>
            <p:cNvCxnSpPr/>
            <p:nvPr/>
          </p:nvCxnSpPr>
          <p:spPr>
            <a:xfrm rot="10800000">
              <a:off x="4991147" y="581247"/>
              <a:ext cx="3476400" cy="0"/>
            </a:xfrm>
            <a:prstGeom prst="straightConnector1">
              <a:avLst/>
            </a:prstGeom>
            <a:noFill/>
            <a:ln w="57150" cap="flat" cmpd="sng">
              <a:solidFill>
                <a:srgbClr val="FF9B00"/>
              </a:solidFill>
              <a:prstDash val="solid"/>
              <a:round/>
              <a:headEnd type="none" w="sm" len="sm"/>
              <a:tailEnd type="none" w="sm" len="sm"/>
            </a:ln>
          </p:spPr>
        </p:cxnSp>
        <p:cxnSp>
          <p:nvCxnSpPr>
            <p:cNvPr id="37" name="Google Shape;37;p4"/>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38" name="Google Shape;38;p4"/>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39" name="Google Shape;39;p4"/>
          <p:cNvPicPr preferRelativeResize="0"/>
          <p:nvPr/>
        </p:nvPicPr>
        <p:blipFill rotWithShape="1">
          <a:blip r:embed="rId2">
            <a:alphaModFix/>
          </a:blip>
          <a:srcRect/>
          <a:stretch/>
        </p:blipFill>
        <p:spPr>
          <a:xfrm>
            <a:off x="4321656" y="375325"/>
            <a:ext cx="382488"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2" name="Google Shape;42;p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sz="900">
                <a:solidFill>
                  <a:srgbClr val="343541"/>
                </a:solidFill>
              </a:defRPr>
            </a:lvl1pPr>
            <a:lvl2pPr lvl="1">
              <a:buNone/>
              <a:defRPr sz="900">
                <a:solidFill>
                  <a:srgbClr val="343541"/>
                </a:solidFill>
              </a:defRPr>
            </a:lvl2pPr>
            <a:lvl3pPr lvl="2">
              <a:buNone/>
              <a:defRPr sz="900">
                <a:solidFill>
                  <a:srgbClr val="343541"/>
                </a:solidFill>
              </a:defRPr>
            </a:lvl3pPr>
            <a:lvl4pPr lvl="3">
              <a:buNone/>
              <a:defRPr sz="900">
                <a:solidFill>
                  <a:srgbClr val="343541"/>
                </a:solidFill>
              </a:defRPr>
            </a:lvl4pPr>
            <a:lvl5pPr lvl="4">
              <a:buNone/>
              <a:defRPr sz="900">
                <a:solidFill>
                  <a:srgbClr val="343541"/>
                </a:solidFill>
              </a:defRPr>
            </a:lvl5pPr>
            <a:lvl6pPr lvl="5">
              <a:buNone/>
              <a:defRPr sz="900">
                <a:solidFill>
                  <a:srgbClr val="343541"/>
                </a:solidFill>
              </a:defRPr>
            </a:lvl6pPr>
            <a:lvl7pPr lvl="6">
              <a:buNone/>
              <a:defRPr sz="900">
                <a:solidFill>
                  <a:srgbClr val="343541"/>
                </a:solidFill>
              </a:defRPr>
            </a:lvl7pPr>
            <a:lvl8pPr lvl="7">
              <a:buNone/>
              <a:defRPr sz="900">
                <a:solidFill>
                  <a:srgbClr val="343541"/>
                </a:solidFill>
              </a:defRPr>
            </a:lvl8pPr>
            <a:lvl9pPr lvl="8">
              <a:buNone/>
              <a:defRPr sz="900">
                <a:solidFill>
                  <a:srgbClr val="343541"/>
                </a:solidFill>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5"/>
          <p:cNvSpPr txBox="1"/>
          <p:nvPr/>
        </p:nvSpPr>
        <p:spPr>
          <a:xfrm>
            <a:off x="98265" y="477245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pic>
        <p:nvPicPr>
          <p:cNvPr id="45" name="Google Shape;45;p5"/>
          <p:cNvPicPr preferRelativeResize="0"/>
          <p:nvPr/>
        </p:nvPicPr>
        <p:blipFill rotWithShape="1">
          <a:blip r:embed="rId2">
            <a:alphaModFix/>
          </a:blip>
          <a:srcRect/>
          <a:stretch/>
        </p:blipFill>
        <p:spPr>
          <a:xfrm>
            <a:off x="228881" y="290486"/>
            <a:ext cx="219829" cy="226200"/>
          </a:xfrm>
          <a:prstGeom prst="rect">
            <a:avLst/>
          </a:prstGeom>
          <a:noFill/>
          <a:ln>
            <a:noFill/>
          </a:ln>
        </p:spPr>
      </p:pic>
      <p:cxnSp>
        <p:nvCxnSpPr>
          <p:cNvPr id="46" name="Google Shape;46;p5"/>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6"/>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6"/>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6"/>
          <p:cNvCxnSpPr/>
          <p:nvPr/>
        </p:nvCxnSpPr>
        <p:spPr>
          <a:xfrm>
            <a:off x="2477724" y="415650"/>
            <a:ext cx="6244200" cy="0"/>
          </a:xfrm>
          <a:prstGeom prst="straightConnector1">
            <a:avLst/>
          </a:prstGeom>
          <a:noFill/>
          <a:ln w="38100" cap="flat" cmpd="sng">
            <a:solidFill>
              <a:srgbClr val="F99C00"/>
            </a:solidFill>
            <a:prstDash val="solid"/>
            <a:round/>
            <a:headEnd type="none" w="sm" len="sm"/>
            <a:tailEnd type="none" w="sm" len="sm"/>
          </a:ln>
        </p:spPr>
      </p:cxnSp>
      <p:cxnSp>
        <p:nvCxnSpPr>
          <p:cNvPr id="53" name="Google Shape;53;p6"/>
          <p:cNvCxnSpPr/>
          <p:nvPr/>
        </p:nvCxnSpPr>
        <p:spPr>
          <a:xfrm>
            <a:off x="2477724" y="4740000"/>
            <a:ext cx="6244200" cy="0"/>
          </a:xfrm>
          <a:prstGeom prst="straightConnector1">
            <a:avLst/>
          </a:prstGeom>
          <a:noFill/>
          <a:ln w="19050" cap="flat" cmpd="sng">
            <a:solidFill>
              <a:srgbClr val="F99C00"/>
            </a:solidFill>
            <a:prstDash val="solid"/>
            <a:round/>
            <a:headEnd type="none" w="sm" len="sm"/>
            <a:tailEnd type="none" w="sm" len="sm"/>
          </a:ln>
        </p:spPr>
      </p:cxnSp>
      <p:cxnSp>
        <p:nvCxnSpPr>
          <p:cNvPr id="54" name="Google Shape;54;p6"/>
          <p:cNvCxnSpPr/>
          <p:nvPr/>
        </p:nvCxnSpPr>
        <p:spPr>
          <a:xfrm>
            <a:off x="425198" y="415650"/>
            <a:ext cx="183300" cy="0"/>
          </a:xfrm>
          <a:prstGeom prst="straightConnector1">
            <a:avLst/>
          </a:prstGeom>
          <a:noFill/>
          <a:ln w="19050" cap="flat" cmpd="sng">
            <a:solidFill>
              <a:srgbClr val="F99C00"/>
            </a:solidFill>
            <a:prstDash val="solid"/>
            <a:round/>
            <a:headEnd type="none" w="sm" len="sm"/>
            <a:tailEnd type="none" w="sm" len="sm"/>
          </a:ln>
        </p:spPr>
      </p:cxnSp>
      <p:pic>
        <p:nvPicPr>
          <p:cNvPr id="55" name="Google Shape;55;p6"/>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56" name="Google Shape;56;p6"/>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61" name="Google Shape;61;p7"/>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cxnSp>
        <p:nvCxnSpPr>
          <p:cNvPr id="63" name="Google Shape;63;p8"/>
          <p:cNvCxnSpPr/>
          <p:nvPr/>
        </p:nvCxnSpPr>
        <p:spPr>
          <a:xfrm>
            <a:off x="425198" y="415650"/>
            <a:ext cx="183300" cy="0"/>
          </a:xfrm>
          <a:prstGeom prst="straightConnector1">
            <a:avLst/>
          </a:prstGeom>
          <a:noFill/>
          <a:ln w="19050" cap="flat" cmpd="sng">
            <a:solidFill>
              <a:srgbClr val="FF9800"/>
            </a:solidFill>
            <a:prstDash val="solid"/>
            <a:round/>
            <a:headEnd type="none" w="sm" len="sm"/>
            <a:tailEnd type="none" w="sm" len="sm"/>
          </a:ln>
        </p:spPr>
      </p:cxnSp>
      <p:sp>
        <p:nvSpPr>
          <p:cNvPr id="64" name="Google Shape;64;p8"/>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5" name="Google Shape;65;p8"/>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6" name="Google Shape;6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8"/>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68" name="Google Shape;68;p8"/>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EE7CC"/>
        </a:solidFill>
        <a:effectLst/>
      </p:bgPr>
    </p:bg>
    <p:spTree>
      <p:nvGrpSpPr>
        <p:cNvPr id="1" name="Shape 69"/>
        <p:cNvGrpSpPr/>
        <p:nvPr/>
      </p:nvGrpSpPr>
      <p:grpSpPr>
        <a:xfrm>
          <a:off x="0" y="0"/>
          <a:ext cx="0" cy="0"/>
          <a:chOff x="0" y="0"/>
          <a:chExt cx="0" cy="0"/>
        </a:xfrm>
      </p:grpSpPr>
      <p:cxnSp>
        <p:nvCxnSpPr>
          <p:cNvPr id="70" name="Google Shape;70;p9"/>
          <p:cNvCxnSpPr/>
          <p:nvPr/>
        </p:nvCxnSpPr>
        <p:spPr>
          <a:xfrm>
            <a:off x="425198" y="415650"/>
            <a:ext cx="183300" cy="0"/>
          </a:xfrm>
          <a:prstGeom prst="straightConnector1">
            <a:avLst/>
          </a:prstGeom>
          <a:noFill/>
          <a:ln w="19050" cap="flat" cmpd="sng">
            <a:solidFill>
              <a:srgbClr val="FFAB40"/>
            </a:solidFill>
            <a:prstDash val="solid"/>
            <a:round/>
            <a:headEnd type="none" w="sm" len="sm"/>
            <a:tailEnd type="none" w="sm" len="sm"/>
          </a:ln>
        </p:spPr>
      </p:cxnSp>
      <p:sp>
        <p:nvSpPr>
          <p:cNvPr id="71" name="Google Shape;71;p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99C00"/>
              </a:buClr>
              <a:buSzPts val="4800"/>
              <a:buNone/>
              <a:defRPr sz="4800">
                <a:solidFill>
                  <a:srgbClr val="F99C00"/>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72" name="Google Shape;72;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9"/>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74" name="Google Shape;74;p9"/>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10"/>
          <p:cNvSpPr/>
          <p:nvPr/>
        </p:nvSpPr>
        <p:spPr>
          <a:xfrm>
            <a:off x="4572000" y="125"/>
            <a:ext cx="4572000" cy="5143500"/>
          </a:xfrm>
          <a:prstGeom prst="rect">
            <a:avLst/>
          </a:prstGeom>
          <a:solidFill>
            <a:srgbClr val="F99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 name="Google Shape;7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8" name="Google Shape;78;p1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99C00"/>
              </a:buClr>
              <a:buSzPts val="3600"/>
              <a:buNone/>
              <a:defRPr sz="3600">
                <a:solidFill>
                  <a:srgbClr val="F99C00"/>
                </a:solidFill>
              </a:defRPr>
            </a:lvl1pPr>
            <a:lvl2pPr lvl="1" algn="ctr">
              <a:spcBef>
                <a:spcPts val="0"/>
              </a:spcBef>
              <a:spcAft>
                <a:spcPts val="0"/>
              </a:spcAft>
              <a:buClr>
                <a:srgbClr val="F99C00"/>
              </a:buClr>
              <a:buSzPts val="3600"/>
              <a:buNone/>
              <a:defRPr sz="3600">
                <a:solidFill>
                  <a:srgbClr val="F99C00"/>
                </a:solidFill>
              </a:defRPr>
            </a:lvl2pPr>
            <a:lvl3pPr lvl="2" algn="ctr">
              <a:spcBef>
                <a:spcPts val="0"/>
              </a:spcBef>
              <a:spcAft>
                <a:spcPts val="0"/>
              </a:spcAft>
              <a:buClr>
                <a:srgbClr val="F99C00"/>
              </a:buClr>
              <a:buSzPts val="3600"/>
              <a:buNone/>
              <a:defRPr sz="3600">
                <a:solidFill>
                  <a:srgbClr val="F99C00"/>
                </a:solidFill>
              </a:defRPr>
            </a:lvl3pPr>
            <a:lvl4pPr lvl="3" algn="ctr">
              <a:spcBef>
                <a:spcPts val="0"/>
              </a:spcBef>
              <a:spcAft>
                <a:spcPts val="0"/>
              </a:spcAft>
              <a:buClr>
                <a:srgbClr val="F99C00"/>
              </a:buClr>
              <a:buSzPts val="3600"/>
              <a:buNone/>
              <a:defRPr sz="3600">
                <a:solidFill>
                  <a:srgbClr val="F99C00"/>
                </a:solidFill>
              </a:defRPr>
            </a:lvl4pPr>
            <a:lvl5pPr lvl="4" algn="ctr">
              <a:spcBef>
                <a:spcPts val="0"/>
              </a:spcBef>
              <a:spcAft>
                <a:spcPts val="0"/>
              </a:spcAft>
              <a:buClr>
                <a:srgbClr val="F99C00"/>
              </a:buClr>
              <a:buSzPts val="3600"/>
              <a:buNone/>
              <a:defRPr sz="3600">
                <a:solidFill>
                  <a:srgbClr val="F99C00"/>
                </a:solidFill>
              </a:defRPr>
            </a:lvl5pPr>
            <a:lvl6pPr lvl="5" algn="ctr">
              <a:spcBef>
                <a:spcPts val="0"/>
              </a:spcBef>
              <a:spcAft>
                <a:spcPts val="0"/>
              </a:spcAft>
              <a:buClr>
                <a:srgbClr val="F99C00"/>
              </a:buClr>
              <a:buSzPts val="3600"/>
              <a:buNone/>
              <a:defRPr sz="3600">
                <a:solidFill>
                  <a:srgbClr val="F99C00"/>
                </a:solidFill>
              </a:defRPr>
            </a:lvl6pPr>
            <a:lvl7pPr lvl="6" algn="ctr">
              <a:spcBef>
                <a:spcPts val="0"/>
              </a:spcBef>
              <a:spcAft>
                <a:spcPts val="0"/>
              </a:spcAft>
              <a:buClr>
                <a:srgbClr val="F99C00"/>
              </a:buClr>
              <a:buSzPts val="3600"/>
              <a:buNone/>
              <a:defRPr sz="3600">
                <a:solidFill>
                  <a:srgbClr val="F99C00"/>
                </a:solidFill>
              </a:defRPr>
            </a:lvl7pPr>
            <a:lvl8pPr lvl="7" algn="ctr">
              <a:spcBef>
                <a:spcPts val="0"/>
              </a:spcBef>
              <a:spcAft>
                <a:spcPts val="0"/>
              </a:spcAft>
              <a:buClr>
                <a:srgbClr val="F99C00"/>
              </a:buClr>
              <a:buSzPts val="3600"/>
              <a:buNone/>
              <a:defRPr sz="3600">
                <a:solidFill>
                  <a:srgbClr val="F99C00"/>
                </a:solidFill>
              </a:defRPr>
            </a:lvl8pPr>
            <a:lvl9pPr lvl="8" algn="ctr">
              <a:spcBef>
                <a:spcPts val="0"/>
              </a:spcBef>
              <a:spcAft>
                <a:spcPts val="0"/>
              </a:spcAft>
              <a:buClr>
                <a:srgbClr val="F99C00"/>
              </a:buClr>
              <a:buSzPts val="3600"/>
              <a:buNone/>
              <a:defRPr sz="3600">
                <a:solidFill>
                  <a:srgbClr val="F99C00"/>
                </a:solidFill>
              </a:defRPr>
            </a:lvl9pPr>
          </a:lstStyle>
          <a:p>
            <a:endParaRPr/>
          </a:p>
        </p:txBody>
      </p:sp>
      <p:sp>
        <p:nvSpPr>
          <p:cNvPr id="79" name="Google Shape;79;p10"/>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0" name="Google Shape;8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81" name="Google Shape;81;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0"/>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83" name="Google Shape;83;p10"/>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2pPr>
            <a:lvl3pPr lvl="2"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3pPr>
            <a:lvl4pPr lvl="3"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4pPr>
            <a:lvl5pPr lvl="4"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5pPr>
            <a:lvl6pPr lvl="5"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6pPr>
            <a:lvl7pPr lvl="6"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7pPr>
            <a:lvl8pPr lvl="7"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8pPr>
            <a:lvl9pPr lvl="8"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UZ8vF8HRWE4?start=6&amp;feature=oembed" TargetMode="External"/><Relationship Id="rId1" Type="http://schemas.openxmlformats.org/officeDocument/2006/relationships/video" Target="https://www.youtube.com/embed/W3aWduLGM5I?start=3&amp;feature=oembed"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proprofs.com/quiz-school/story.php?title=which-thinking-hat-are-yo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smartcirculair.com/de-challeng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smartcirculair.com/slimcirculair-toolkit-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4"/>
          <p:cNvSpPr txBox="1">
            <a:spLocks noGrp="1"/>
          </p:cNvSpPr>
          <p:nvPr>
            <p:ph type="ctrTitle"/>
          </p:nvPr>
        </p:nvSpPr>
        <p:spPr>
          <a:xfrm>
            <a:off x="687725" y="1316438"/>
            <a:ext cx="7797000" cy="154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Het perfecte team</a:t>
            </a:r>
            <a:endParaRPr/>
          </a:p>
        </p:txBody>
      </p:sp>
      <p:sp>
        <p:nvSpPr>
          <p:cNvPr id="107" name="Google Shape;107;p14"/>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kick-off lesmodule | Bouw OntwerpChallenge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3"/>
          <p:cNvPicPr preferRelativeResize="0"/>
          <p:nvPr/>
        </p:nvPicPr>
        <p:blipFill rotWithShape="1">
          <a:blip r:embed="rId3">
            <a:alphaModFix amt="25000"/>
          </a:blip>
          <a:srcRect b="15604"/>
          <a:stretch/>
        </p:blipFill>
        <p:spPr>
          <a:xfrm>
            <a:off x="0" y="0"/>
            <a:ext cx="9144003" cy="5143501"/>
          </a:xfrm>
          <a:prstGeom prst="rect">
            <a:avLst/>
          </a:prstGeom>
          <a:noFill/>
          <a:ln>
            <a:noFill/>
          </a:ln>
        </p:spPr>
      </p:pic>
      <p:grpSp>
        <p:nvGrpSpPr>
          <p:cNvPr id="184" name="Google Shape;184;p23"/>
          <p:cNvGrpSpPr/>
          <p:nvPr/>
        </p:nvGrpSpPr>
        <p:grpSpPr>
          <a:xfrm>
            <a:off x="619450" y="581247"/>
            <a:ext cx="7854075" cy="4054800"/>
            <a:chOff x="619450" y="581247"/>
            <a:chExt cx="7854075" cy="4054800"/>
          </a:xfrm>
        </p:grpSpPr>
        <p:cxnSp>
          <p:nvCxnSpPr>
            <p:cNvPr id="185" name="Google Shape;185;p23"/>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186" name="Google Shape;186;p23"/>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187" name="Google Shape;187;p23"/>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188" name="Google Shape;188;p23"/>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189" name="Google Shape;189;p23"/>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190" name="Google Shape;190;p23"/>
          <p:cNvPicPr preferRelativeResize="0"/>
          <p:nvPr/>
        </p:nvPicPr>
        <p:blipFill rotWithShape="1">
          <a:blip r:embed="rId4">
            <a:alphaModFix/>
          </a:blip>
          <a:srcRect b="41145"/>
          <a:stretch/>
        </p:blipFill>
        <p:spPr>
          <a:xfrm>
            <a:off x="1744981" y="178107"/>
            <a:ext cx="5484801" cy="680350"/>
          </a:xfrm>
          <a:prstGeom prst="rect">
            <a:avLst/>
          </a:prstGeom>
          <a:noFill/>
          <a:ln>
            <a:noFill/>
          </a:ln>
        </p:spPr>
      </p:pic>
      <p:sp>
        <p:nvSpPr>
          <p:cNvPr id="191" name="Google Shape;191;p23"/>
          <p:cNvSpPr txBox="1">
            <a:spLocks noGrp="1"/>
          </p:cNvSpPr>
          <p:nvPr>
            <p:ph type="ctrTitle" idx="4294967295"/>
          </p:nvPr>
        </p:nvSpPr>
        <p:spPr>
          <a:xfrm>
            <a:off x="687725" y="2275356"/>
            <a:ext cx="7797000" cy="19120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err="1"/>
              <a:t>Wij</a:t>
            </a:r>
            <a:r>
              <a:rPr lang="en" sz="4500" dirty="0"/>
              <a:t> </a:t>
            </a:r>
            <a:r>
              <a:rPr lang="en" sz="4500" dirty="0" err="1"/>
              <a:t>wensen</a:t>
            </a:r>
            <a:r>
              <a:rPr lang="en" sz="4500" dirty="0"/>
              <a:t> </a:t>
            </a:r>
            <a:r>
              <a:rPr lang="en" sz="4500" dirty="0" err="1"/>
              <a:t>jullie</a:t>
            </a:r>
            <a:r>
              <a:rPr lang="en" sz="4500" dirty="0"/>
              <a:t> </a:t>
            </a:r>
            <a:r>
              <a:rPr lang="en" sz="4500" dirty="0" err="1"/>
              <a:t>een</a:t>
            </a:r>
            <a:r>
              <a:rPr lang="en" sz="4500" dirty="0"/>
              <a:t> top </a:t>
            </a:r>
            <a:r>
              <a:rPr lang="en" sz="4500" dirty="0" err="1"/>
              <a:t>samenwerking</a:t>
            </a:r>
            <a:r>
              <a:rPr lang="en" sz="4500" dirty="0"/>
              <a:t> toe!</a:t>
            </a:r>
            <a:endParaRPr sz="4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236175" y="819475"/>
            <a:ext cx="6496500" cy="3609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400">
                <a:solidFill>
                  <a:srgbClr val="343541"/>
                </a:solidFill>
              </a:rPr>
              <a:t>INHOUD Lesmodule |</a:t>
            </a:r>
            <a:r>
              <a:rPr lang="en" sz="1400" b="0">
                <a:solidFill>
                  <a:srgbClr val="343541"/>
                </a:solidFill>
              </a:rPr>
              <a:t> ca. 40 minuten</a:t>
            </a:r>
            <a:endParaRPr sz="1400" b="0">
              <a:solidFill>
                <a:srgbClr val="343541"/>
              </a:solidFill>
            </a:endParaRPr>
          </a:p>
          <a:p>
            <a:pPr marL="0" lvl="0" indent="0" algn="l" rtl="0">
              <a:lnSpc>
                <a:spcPct val="115000"/>
              </a:lnSpc>
              <a:spcBef>
                <a:spcPts val="0"/>
              </a:spcBef>
              <a:spcAft>
                <a:spcPts val="0"/>
              </a:spcAft>
              <a:buNone/>
            </a:pPr>
            <a:br>
              <a:rPr lang="en" sz="1200">
                <a:solidFill>
                  <a:srgbClr val="343541"/>
                </a:solidFill>
              </a:rPr>
            </a:br>
            <a:r>
              <a:rPr lang="en" sz="1200">
                <a:solidFill>
                  <a:srgbClr val="343541"/>
                </a:solidFill>
              </a:rPr>
              <a:t>01 </a:t>
            </a:r>
            <a:r>
              <a:rPr lang="en" sz="1200" b="0">
                <a:solidFill>
                  <a:srgbClr val="343541"/>
                </a:solidFill>
              </a:rPr>
              <a:t>Introductie: wat &amp; waarom</a:t>
            </a:r>
            <a:br>
              <a:rPr lang="en" sz="1200" b="0">
                <a:solidFill>
                  <a:srgbClr val="343541"/>
                </a:solidFill>
              </a:rPr>
            </a:br>
            <a:r>
              <a:rPr lang="en" sz="1200">
                <a:solidFill>
                  <a:srgbClr val="343541"/>
                </a:solidFill>
              </a:rPr>
              <a:t>02</a:t>
            </a:r>
            <a:r>
              <a:rPr lang="en" sz="1200" b="0">
                <a:solidFill>
                  <a:srgbClr val="343541"/>
                </a:solidFill>
              </a:rPr>
              <a:t> Voorbeelden/tips</a:t>
            </a:r>
            <a:endParaRPr sz="1200" b="0">
              <a:solidFill>
                <a:srgbClr val="343541"/>
              </a:solidFill>
            </a:endParaRPr>
          </a:p>
          <a:p>
            <a:pPr marL="0" lvl="0" indent="0" algn="l" rtl="0">
              <a:lnSpc>
                <a:spcPct val="115000"/>
              </a:lnSpc>
              <a:spcBef>
                <a:spcPts val="0"/>
              </a:spcBef>
              <a:spcAft>
                <a:spcPts val="0"/>
              </a:spcAft>
              <a:buNone/>
            </a:pPr>
            <a:r>
              <a:rPr lang="en" sz="1200">
                <a:solidFill>
                  <a:srgbClr val="343541"/>
                </a:solidFill>
              </a:rPr>
              <a:t>OPDRACHT</a:t>
            </a:r>
            <a:r>
              <a:rPr lang="en" sz="1200" b="0">
                <a:solidFill>
                  <a:srgbClr val="343541"/>
                </a:solidFill>
              </a:rPr>
              <a:t> | Welke hoed ben jij</a:t>
            </a:r>
            <a:endParaRPr sz="1200" b="0">
              <a:solidFill>
                <a:srgbClr val="343541"/>
              </a:solidFill>
            </a:endParaRPr>
          </a:p>
          <a:p>
            <a:pPr marL="0" lvl="0" indent="0" algn="l" rtl="0">
              <a:lnSpc>
                <a:spcPct val="115000"/>
              </a:lnSpc>
              <a:spcBef>
                <a:spcPts val="0"/>
              </a:spcBef>
              <a:spcAft>
                <a:spcPts val="0"/>
              </a:spcAft>
              <a:buClr>
                <a:schemeClr val="dk2"/>
              </a:buClr>
              <a:buSzPts val="1100"/>
              <a:buFont typeface="Arial"/>
              <a:buNone/>
            </a:pPr>
            <a:r>
              <a:rPr lang="en" sz="1200">
                <a:solidFill>
                  <a:srgbClr val="343541"/>
                </a:solidFill>
              </a:rPr>
              <a:t>OPDRACHT</a:t>
            </a:r>
            <a:r>
              <a:rPr lang="en" sz="1200" b="0">
                <a:solidFill>
                  <a:srgbClr val="343541"/>
                </a:solidFill>
              </a:rPr>
              <a:t> | Team samenstellen</a:t>
            </a:r>
            <a:endParaRPr sz="1200" b="0">
              <a:solidFill>
                <a:srgbClr val="343541"/>
              </a:solidFill>
            </a:endParaRPr>
          </a:p>
          <a:p>
            <a:pPr marL="0" lvl="0" indent="0" algn="l" rtl="0">
              <a:lnSpc>
                <a:spcPct val="115000"/>
              </a:lnSpc>
              <a:spcBef>
                <a:spcPts val="0"/>
              </a:spcBef>
              <a:spcAft>
                <a:spcPts val="0"/>
              </a:spcAft>
              <a:buNone/>
            </a:pPr>
            <a:r>
              <a:rPr lang="en" sz="1200">
                <a:solidFill>
                  <a:srgbClr val="343541"/>
                </a:solidFill>
              </a:rPr>
              <a:t>03 </a:t>
            </a:r>
            <a:r>
              <a:rPr lang="en" sz="1200" b="0">
                <a:solidFill>
                  <a:srgbClr val="343541"/>
                </a:solidFill>
              </a:rPr>
              <a:t>Toolbox</a:t>
            </a:r>
            <a:br>
              <a:rPr lang="en" sz="1200" b="0">
                <a:solidFill>
                  <a:srgbClr val="343541"/>
                </a:solidFill>
              </a:rPr>
            </a:br>
            <a:br>
              <a:rPr lang="en" sz="1200" b="0">
                <a:solidFill>
                  <a:srgbClr val="343541"/>
                </a:solidFill>
              </a:rPr>
            </a:br>
            <a:endParaRPr sz="1200" b="0">
              <a:solidFill>
                <a:srgbClr val="343541"/>
              </a:solidFill>
            </a:endParaRPr>
          </a:p>
          <a:p>
            <a:pPr marL="0" lvl="0" indent="0" algn="l" rtl="0">
              <a:spcBef>
                <a:spcPts val="0"/>
              </a:spcBef>
              <a:spcAft>
                <a:spcPts val="0"/>
              </a:spcAft>
              <a:buNone/>
            </a:pPr>
            <a:endParaRPr sz="1200" b="0">
              <a:solidFill>
                <a:srgbClr val="3435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01</a:t>
            </a:r>
            <a:r>
              <a:rPr lang="en"/>
              <a:t> Introductie</a:t>
            </a:r>
            <a:endParaRPr/>
          </a:p>
        </p:txBody>
      </p:sp>
      <p:sp>
        <p:nvSpPr>
          <p:cNvPr id="118" name="Google Shape;118;p16"/>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WAT</a:t>
            </a:r>
            <a:br>
              <a:rPr lang="en" sz="1200" b="1" i="1"/>
            </a:br>
            <a:r>
              <a:rPr lang="en" sz="1200"/>
              <a:t>Hoe stel je het perfecte team samen? Het samenstellen van het perfecte team is een kunst en wetenschap tegelijk, waarbij verschillende factoren in overweging genomen moeten worden.</a:t>
            </a:r>
            <a:endParaRPr sz="1200"/>
          </a:p>
          <a:p>
            <a:pPr marL="0" lvl="0" indent="0" algn="l" rtl="0">
              <a:spcBef>
                <a:spcPts val="1200"/>
              </a:spcBef>
              <a:spcAft>
                <a:spcPts val="1200"/>
              </a:spcAft>
              <a:buNone/>
            </a:pPr>
            <a:r>
              <a:rPr lang="en" sz="1200"/>
              <a:t>elke student in een team heeft een specifieke rol, al naar gelang zijn manier van denken en communiceren. Bij elke rol horen bepaalde kwaliteiten en vaardigheden.</a:t>
            </a:r>
            <a:br>
              <a:rPr lang="en" sz="1200"/>
            </a:br>
            <a:br>
              <a:rPr lang="en" sz="1200"/>
            </a:br>
            <a:r>
              <a:rPr lang="en" sz="1200" b="1"/>
              <a:t>WAAROM</a:t>
            </a:r>
            <a:br>
              <a:rPr lang="en" sz="1200"/>
            </a:br>
            <a:r>
              <a:rPr lang="en" sz="1200"/>
              <a:t>Om goed te kunnen samenwerken is het van belang om gebruik te maken van deze verschillende kwaliteiten en vaardigheden. Inzicht in je eigen rol en in die van je klasgenoten is daarbij een voorwaarde want door elkaar aan te vullen bouw je het perfecte team.</a:t>
            </a:r>
            <a:br>
              <a:rPr lang="en" sz="1200" i="1"/>
            </a:br>
            <a:br>
              <a:rPr lang="en" sz="1200" i="1"/>
            </a:br>
            <a:endParaRPr sz="1200" b="1">
              <a:solidFill>
                <a:schemeClr val="accent4"/>
              </a:solidFill>
            </a:endParaRPr>
          </a:p>
        </p:txBody>
      </p:sp>
      <p:sp>
        <p:nvSpPr>
          <p:cNvPr id="119" name="Google Shape;119;p16"/>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Tekst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2 minuten</a:t>
            </a:r>
            <a:endParaRPr sz="1000">
              <a:solidFill>
                <a:schemeClr val="dk2"/>
              </a:solidFill>
              <a:latin typeface="Lato"/>
              <a:ea typeface="Lato"/>
              <a:cs typeface="Lato"/>
              <a:sym typeface="Lato"/>
            </a:endParaRPr>
          </a:p>
        </p:txBody>
      </p:sp>
      <p:pic>
        <p:nvPicPr>
          <p:cNvPr id="120" name="Google Shape;120;p16"/>
          <p:cNvPicPr preferRelativeResize="0"/>
          <p:nvPr/>
        </p:nvPicPr>
        <p:blipFill rotWithShape="1">
          <a:blip r:embed="rId3">
            <a:alphaModFix/>
          </a:blip>
          <a:srcRect b="69318"/>
          <a:stretch/>
        </p:blipFill>
        <p:spPr>
          <a:xfrm>
            <a:off x="4647466" y="4186862"/>
            <a:ext cx="1846893" cy="500243"/>
          </a:xfrm>
          <a:prstGeom prst="rect">
            <a:avLst/>
          </a:prstGeom>
          <a:noFill/>
          <a:ln>
            <a:noFill/>
          </a:ln>
        </p:spPr>
      </p:pic>
      <p:pic>
        <p:nvPicPr>
          <p:cNvPr id="121" name="Google Shape;121;p16"/>
          <p:cNvPicPr preferRelativeResize="0"/>
          <p:nvPr/>
        </p:nvPicPr>
        <p:blipFill rotWithShape="1">
          <a:blip r:embed="rId3">
            <a:alphaModFix/>
          </a:blip>
          <a:srcRect t="32629" b="31931"/>
          <a:stretch/>
        </p:blipFill>
        <p:spPr>
          <a:xfrm>
            <a:off x="2410100" y="4148069"/>
            <a:ext cx="1846893" cy="577831"/>
          </a:xfrm>
          <a:prstGeom prst="rect">
            <a:avLst/>
          </a:prstGeom>
          <a:noFill/>
          <a:ln>
            <a:noFill/>
          </a:ln>
        </p:spPr>
      </p:pic>
      <p:pic>
        <p:nvPicPr>
          <p:cNvPr id="122" name="Google Shape;122;p16"/>
          <p:cNvPicPr preferRelativeResize="0"/>
          <p:nvPr/>
        </p:nvPicPr>
        <p:blipFill rotWithShape="1">
          <a:blip r:embed="rId3">
            <a:alphaModFix/>
          </a:blip>
          <a:srcRect t="71180" b="-6620"/>
          <a:stretch/>
        </p:blipFill>
        <p:spPr>
          <a:xfrm>
            <a:off x="6884833" y="4109265"/>
            <a:ext cx="1846893" cy="5778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02</a:t>
            </a:r>
            <a:r>
              <a:rPr lang="en"/>
              <a:t> Voorbeelden</a:t>
            </a:r>
            <a:endParaRPr/>
          </a:p>
        </p:txBody>
      </p:sp>
      <p:sp>
        <p:nvSpPr>
          <p:cNvPr id="128" name="Google Shape;128;p17"/>
          <p:cNvSpPr txBox="1">
            <a:spLocks noGrp="1"/>
          </p:cNvSpPr>
          <p:nvPr>
            <p:ph type="body" idx="1"/>
          </p:nvPr>
        </p:nvSpPr>
        <p:spPr>
          <a:xfrm>
            <a:off x="2410100" y="1479475"/>
            <a:ext cx="6321600" cy="924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1018"/>
              <a:buNone/>
            </a:pPr>
            <a:r>
              <a:rPr lang="en" sz="1210"/>
              <a:t>Elk proces doorloopt verschillende fases en hiervoor zijn andere kwaliteiten nodig. Iedereen is anders en heeft zijn eigen vaardigheden, om een project goed te laten verlopen is het dus van belang dat je groep van alle hoeden de kwaliteiten in huis haalt. Hoe dat zit wordt uitgelegd in de volgende video’s.</a:t>
            </a:r>
            <a:endParaRPr sz="1210"/>
          </a:p>
        </p:txBody>
      </p:sp>
      <p:sp>
        <p:nvSpPr>
          <p:cNvPr id="129" name="Google Shape;129;p17"/>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Video</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ca. 5 minuten</a:t>
            </a:r>
            <a:endParaRPr sz="1000" b="1">
              <a:solidFill>
                <a:schemeClr val="dk2"/>
              </a:solidFill>
              <a:latin typeface="Lato"/>
              <a:ea typeface="Lato"/>
              <a:cs typeface="Lato"/>
              <a:sym typeface="Lato"/>
            </a:endParaRPr>
          </a:p>
        </p:txBody>
      </p:sp>
      <p:sp>
        <p:nvSpPr>
          <p:cNvPr id="132" name="Google Shape;132;p17"/>
          <p:cNvSpPr txBox="1">
            <a:spLocks noGrp="1"/>
          </p:cNvSpPr>
          <p:nvPr>
            <p:ph type="body" idx="1"/>
          </p:nvPr>
        </p:nvSpPr>
        <p:spPr>
          <a:xfrm>
            <a:off x="2410100" y="2810350"/>
            <a:ext cx="1814400" cy="345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1018"/>
              <a:buNone/>
            </a:pPr>
            <a:r>
              <a:rPr lang="en" sz="910" i="1"/>
              <a:t>Video 1: Circa. 2 min </a:t>
            </a:r>
            <a:endParaRPr sz="910" i="1"/>
          </a:p>
        </p:txBody>
      </p:sp>
      <p:sp>
        <p:nvSpPr>
          <p:cNvPr id="133" name="Google Shape;133;p17"/>
          <p:cNvSpPr txBox="1">
            <a:spLocks noGrp="1"/>
          </p:cNvSpPr>
          <p:nvPr>
            <p:ph type="body" idx="1"/>
          </p:nvPr>
        </p:nvSpPr>
        <p:spPr>
          <a:xfrm>
            <a:off x="5683700" y="2810350"/>
            <a:ext cx="3048000" cy="345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1018"/>
              <a:buNone/>
            </a:pPr>
            <a:r>
              <a:rPr lang="en" sz="910" i="1"/>
              <a:t>Video 2: langere versie: Circa. 5,5 min </a:t>
            </a:r>
            <a:endParaRPr sz="910" i="1"/>
          </a:p>
        </p:txBody>
      </p:sp>
      <p:pic>
        <p:nvPicPr>
          <p:cNvPr id="2" name="Online Media 1" descr="Six Thinking Hats By Edward De Bono: animated Summary">
            <a:hlinkClick r:id="" action="ppaction://media"/>
            <a:extLst>
              <a:ext uri="{FF2B5EF4-FFF2-40B4-BE49-F238E27FC236}">
                <a16:creationId xmlns:a16="http://schemas.microsoft.com/office/drawing/2014/main" id="{C8ECE875-1254-FB33-DFBE-9047B0A2E11D}"/>
              </a:ext>
            </a:extLst>
          </p:cNvPr>
          <p:cNvPicPr>
            <a:picLocks noRot="1" noChangeAspect="1"/>
          </p:cNvPicPr>
          <p:nvPr>
            <a:videoFile r:link="rId1"/>
          </p:nvPr>
        </p:nvPicPr>
        <p:blipFill>
          <a:blip r:embed="rId5"/>
          <a:stretch>
            <a:fillRect/>
          </a:stretch>
        </p:blipFill>
        <p:spPr>
          <a:xfrm>
            <a:off x="5741240" y="3159225"/>
            <a:ext cx="2932920" cy="1657100"/>
          </a:xfrm>
          <a:prstGeom prst="rect">
            <a:avLst/>
          </a:prstGeom>
        </p:spPr>
      </p:pic>
      <p:pic>
        <p:nvPicPr>
          <p:cNvPr id="3" name="Online Media 2" descr="What Is Six Thinking Hats?">
            <a:hlinkClick r:id="" action="ppaction://media"/>
            <a:extLst>
              <a:ext uri="{FF2B5EF4-FFF2-40B4-BE49-F238E27FC236}">
                <a16:creationId xmlns:a16="http://schemas.microsoft.com/office/drawing/2014/main" id="{628E29BD-EA31-FE5F-A8FD-E58F9EEE9CC6}"/>
              </a:ext>
            </a:extLst>
          </p:cNvPr>
          <p:cNvPicPr>
            <a:picLocks noRot="1" noChangeAspect="1"/>
          </p:cNvPicPr>
          <p:nvPr>
            <a:videoFile r:link="rId2"/>
          </p:nvPr>
        </p:nvPicPr>
        <p:blipFill>
          <a:blip r:embed="rId6"/>
          <a:stretch>
            <a:fillRect/>
          </a:stretch>
        </p:blipFill>
        <p:spPr>
          <a:xfrm>
            <a:off x="2485421" y="3159225"/>
            <a:ext cx="2932920" cy="165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aphicFrame>
        <p:nvGraphicFramePr>
          <p:cNvPr id="138" name="Google Shape;138;p18"/>
          <p:cNvGraphicFramePr/>
          <p:nvPr/>
        </p:nvGraphicFramePr>
        <p:xfrm>
          <a:off x="2486000" y="599350"/>
          <a:ext cx="6235950" cy="4038600"/>
        </p:xfrm>
        <a:graphic>
          <a:graphicData uri="http://schemas.openxmlformats.org/drawingml/2006/table">
            <a:tbl>
              <a:tblPr>
                <a:noFill/>
                <a:tableStyleId>{3EEC6C92-CFC6-4A31-B978-4EE533CAFBD5}</a:tableStyleId>
              </a:tblPr>
              <a:tblGrid>
                <a:gridCol w="1133800">
                  <a:extLst>
                    <a:ext uri="{9D8B030D-6E8A-4147-A177-3AD203B41FA5}">
                      <a16:colId xmlns:a16="http://schemas.microsoft.com/office/drawing/2014/main" val="20000"/>
                    </a:ext>
                  </a:extLst>
                </a:gridCol>
                <a:gridCol w="2057325">
                  <a:extLst>
                    <a:ext uri="{9D8B030D-6E8A-4147-A177-3AD203B41FA5}">
                      <a16:colId xmlns:a16="http://schemas.microsoft.com/office/drawing/2014/main" val="20001"/>
                    </a:ext>
                  </a:extLst>
                </a:gridCol>
                <a:gridCol w="3044825">
                  <a:extLst>
                    <a:ext uri="{9D8B030D-6E8A-4147-A177-3AD203B41FA5}">
                      <a16:colId xmlns:a16="http://schemas.microsoft.com/office/drawing/2014/main" val="20002"/>
                    </a:ext>
                  </a:extLst>
                </a:gridCol>
              </a:tblGrid>
              <a:tr h="561975">
                <a:tc>
                  <a:txBody>
                    <a:bodyPr/>
                    <a:lstStyle/>
                    <a:p>
                      <a:pPr marL="228600" marR="76200" lvl="0" indent="0" algn="l" rtl="0">
                        <a:lnSpc>
                          <a:spcPct val="115000"/>
                        </a:lnSpc>
                        <a:spcBef>
                          <a:spcPts val="900"/>
                        </a:spcBef>
                        <a:spcAft>
                          <a:spcPts val="900"/>
                        </a:spcAft>
                        <a:buNone/>
                      </a:pPr>
                      <a:r>
                        <a:rPr lang="en" sz="900" b="1">
                          <a:solidFill>
                            <a:schemeClr val="dk2"/>
                          </a:solidFill>
                          <a:latin typeface="Calibri"/>
                          <a:ea typeface="Calibri"/>
                          <a:cs typeface="Calibri"/>
                          <a:sym typeface="Calibri"/>
                        </a:rPr>
                        <a:t>Witte hoed</a:t>
                      </a:r>
                      <a:endParaRPr sz="900" b="1">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kale feiten en cijfers</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Je gaat uit van objectieve informatie.</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695325">
                <a:tc>
                  <a:txBody>
                    <a:bodyPr/>
                    <a:lstStyle/>
                    <a:p>
                      <a:pPr marL="228600" marR="76200" lvl="0" indent="0" algn="l" rtl="0">
                        <a:lnSpc>
                          <a:spcPct val="115000"/>
                        </a:lnSpc>
                        <a:spcBef>
                          <a:spcPts val="900"/>
                        </a:spcBef>
                        <a:spcAft>
                          <a:spcPts val="900"/>
                        </a:spcAft>
                        <a:buNone/>
                      </a:pPr>
                      <a:r>
                        <a:rPr lang="en" sz="900" b="1">
                          <a:solidFill>
                            <a:schemeClr val="dk2"/>
                          </a:solidFill>
                          <a:latin typeface="Calibri"/>
                          <a:ea typeface="Calibri"/>
                          <a:cs typeface="Calibri"/>
                          <a:sym typeface="Calibri"/>
                        </a:rPr>
                        <a:t>Groene hoed</a:t>
                      </a:r>
                      <a:endParaRPr sz="900" b="1">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6AA84F"/>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creatief</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6AA84F"/>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Je mag freewheelen in je manier van denken (vrij associëren, out of the box, alternatieven bedenken).</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r h="695325">
                <a:tc>
                  <a:txBody>
                    <a:bodyPr/>
                    <a:lstStyle/>
                    <a:p>
                      <a:pPr marL="228600" marR="76200" lvl="0" indent="0" algn="l" rtl="0">
                        <a:lnSpc>
                          <a:spcPct val="115000"/>
                        </a:lnSpc>
                        <a:spcBef>
                          <a:spcPts val="900"/>
                        </a:spcBef>
                        <a:spcAft>
                          <a:spcPts val="900"/>
                        </a:spcAft>
                        <a:buNone/>
                      </a:pPr>
                      <a:r>
                        <a:rPr lang="en" sz="900" b="1">
                          <a:solidFill>
                            <a:schemeClr val="dk2"/>
                          </a:solidFill>
                          <a:latin typeface="Calibri"/>
                          <a:ea typeface="Calibri"/>
                          <a:cs typeface="Calibri"/>
                          <a:sym typeface="Calibri"/>
                        </a:rPr>
                        <a:t>Gele hoed</a:t>
                      </a:r>
                      <a:endParaRPr sz="900" b="1">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E599"/>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positief / optimistisch</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E599"/>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Je bekijkt het van de zonnige kant en zoekt naar kansen, mogelijkheden en voordelen.</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695325">
                <a:tc>
                  <a:txBody>
                    <a:bodyPr/>
                    <a:lstStyle/>
                    <a:p>
                      <a:pPr marL="228600" marR="76200" lvl="0" indent="0" algn="l" rtl="0">
                        <a:lnSpc>
                          <a:spcPct val="115000"/>
                        </a:lnSpc>
                        <a:spcBef>
                          <a:spcPts val="900"/>
                        </a:spcBef>
                        <a:spcAft>
                          <a:spcPts val="900"/>
                        </a:spcAft>
                        <a:buNone/>
                      </a:pPr>
                      <a:r>
                        <a:rPr lang="en" sz="900" b="1">
                          <a:solidFill>
                            <a:schemeClr val="lt1"/>
                          </a:solidFill>
                          <a:latin typeface="Calibri"/>
                          <a:ea typeface="Calibri"/>
                          <a:cs typeface="Calibri"/>
                          <a:sym typeface="Calibri"/>
                        </a:rPr>
                        <a:t>Zwarte hoed</a:t>
                      </a:r>
                      <a:endParaRPr sz="900" b="1">
                        <a:solidFill>
                          <a:schemeClr val="lt1"/>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43541"/>
                    </a:solidFill>
                  </a:tcPr>
                </a:tc>
                <a:tc>
                  <a:txBody>
                    <a:bodyPr/>
                    <a:lstStyle/>
                    <a:p>
                      <a:pPr marL="228600" marR="76200" lvl="0" indent="0" algn="l" rtl="0">
                        <a:lnSpc>
                          <a:spcPct val="115000"/>
                        </a:lnSpc>
                        <a:spcBef>
                          <a:spcPts val="900"/>
                        </a:spcBef>
                        <a:spcAft>
                          <a:spcPts val="900"/>
                        </a:spcAft>
                        <a:buNone/>
                      </a:pPr>
                      <a:r>
                        <a:rPr lang="en" sz="900">
                          <a:solidFill>
                            <a:schemeClr val="lt1"/>
                          </a:solidFill>
                          <a:latin typeface="Calibri"/>
                          <a:ea typeface="Calibri"/>
                          <a:cs typeface="Calibri"/>
                          <a:sym typeface="Calibri"/>
                        </a:rPr>
                        <a:t>negatief / pessimistisch</a:t>
                      </a:r>
                      <a:endParaRPr sz="900">
                        <a:solidFill>
                          <a:schemeClr val="lt1"/>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43541"/>
                    </a:solidFill>
                  </a:tcPr>
                </a:tc>
                <a:tc>
                  <a:txBody>
                    <a:bodyPr/>
                    <a:lstStyle/>
                    <a:p>
                      <a:pPr marL="228600" marR="76200" lvl="0" indent="0" algn="l" rtl="0">
                        <a:lnSpc>
                          <a:spcPct val="115000"/>
                        </a:lnSpc>
                        <a:spcBef>
                          <a:spcPts val="900"/>
                        </a:spcBef>
                        <a:spcAft>
                          <a:spcPts val="900"/>
                        </a:spcAft>
                        <a:buNone/>
                      </a:pPr>
                      <a:r>
                        <a:rPr lang="en" sz="900">
                          <a:solidFill>
                            <a:schemeClr val="lt1"/>
                          </a:solidFill>
                          <a:latin typeface="Calibri"/>
                          <a:ea typeface="Calibri"/>
                          <a:cs typeface="Calibri"/>
                          <a:sym typeface="Calibri"/>
                        </a:rPr>
                        <a:t>Je speelt advocaat van de duivel.</a:t>
                      </a:r>
                      <a:endParaRPr sz="900">
                        <a:solidFill>
                          <a:schemeClr val="lt1"/>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43541"/>
                    </a:solidFill>
                  </a:tcPr>
                </a:tc>
                <a:extLst>
                  <a:ext uri="{0D108BD9-81ED-4DB2-BD59-A6C34878D82A}">
                    <a16:rowId xmlns:a16="http://schemas.microsoft.com/office/drawing/2014/main" val="10003"/>
                  </a:ext>
                </a:extLst>
              </a:tr>
              <a:tr h="695325">
                <a:tc>
                  <a:txBody>
                    <a:bodyPr/>
                    <a:lstStyle/>
                    <a:p>
                      <a:pPr marL="228600" marR="76200" lvl="0" indent="0" algn="l" rtl="0">
                        <a:lnSpc>
                          <a:spcPct val="115000"/>
                        </a:lnSpc>
                        <a:spcBef>
                          <a:spcPts val="900"/>
                        </a:spcBef>
                        <a:spcAft>
                          <a:spcPts val="900"/>
                        </a:spcAft>
                        <a:buNone/>
                      </a:pPr>
                      <a:r>
                        <a:rPr lang="en" sz="900" b="1">
                          <a:solidFill>
                            <a:schemeClr val="dk2"/>
                          </a:solidFill>
                          <a:latin typeface="Calibri"/>
                          <a:ea typeface="Calibri"/>
                          <a:cs typeface="Calibri"/>
                          <a:sym typeface="Calibri"/>
                        </a:rPr>
                        <a:t>Rode hoed</a:t>
                      </a:r>
                      <a:endParaRPr sz="900" b="1">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A9999"/>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gevoel en intuïtie</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A9999"/>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Je reageert emotioneel (vanuit de onderbuik; zonder een rationele reden te hoeven geven).</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A9999"/>
                    </a:solidFill>
                  </a:tcPr>
                </a:tc>
                <a:extLst>
                  <a:ext uri="{0D108BD9-81ED-4DB2-BD59-A6C34878D82A}">
                    <a16:rowId xmlns:a16="http://schemas.microsoft.com/office/drawing/2014/main" val="10004"/>
                  </a:ext>
                </a:extLst>
              </a:tr>
              <a:tr h="695325">
                <a:tc>
                  <a:txBody>
                    <a:bodyPr/>
                    <a:lstStyle/>
                    <a:p>
                      <a:pPr marL="228600" marR="76200" lvl="0" indent="0" algn="l" rtl="0">
                        <a:lnSpc>
                          <a:spcPct val="115000"/>
                        </a:lnSpc>
                        <a:spcBef>
                          <a:spcPts val="900"/>
                        </a:spcBef>
                        <a:spcAft>
                          <a:spcPts val="900"/>
                        </a:spcAft>
                        <a:buNone/>
                      </a:pPr>
                      <a:r>
                        <a:rPr lang="en" sz="900" b="1">
                          <a:solidFill>
                            <a:schemeClr val="dk2"/>
                          </a:solidFill>
                          <a:latin typeface="Calibri"/>
                          <a:ea typeface="Calibri"/>
                          <a:cs typeface="Calibri"/>
                          <a:sym typeface="Calibri"/>
                        </a:rPr>
                        <a:t>Blauwe hoed</a:t>
                      </a:r>
                      <a:endParaRPr sz="900" b="1">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D85C6"/>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beschouwend, controlerend</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D85C6"/>
                    </a:solidFill>
                  </a:tcPr>
                </a:tc>
                <a:tc>
                  <a:txBody>
                    <a:bodyPr/>
                    <a:lstStyle/>
                    <a:p>
                      <a:pPr marL="228600" marR="76200" lvl="0" indent="0" algn="l" rtl="0">
                        <a:lnSpc>
                          <a:spcPct val="115000"/>
                        </a:lnSpc>
                        <a:spcBef>
                          <a:spcPts val="900"/>
                        </a:spcBef>
                        <a:spcAft>
                          <a:spcPts val="900"/>
                        </a:spcAft>
                        <a:buNone/>
                      </a:pPr>
                      <a:r>
                        <a:rPr lang="en" sz="900">
                          <a:solidFill>
                            <a:schemeClr val="dk2"/>
                          </a:solidFill>
                          <a:latin typeface="Calibri"/>
                          <a:ea typeface="Calibri"/>
                          <a:cs typeface="Calibri"/>
                          <a:sym typeface="Calibri"/>
                        </a:rPr>
                        <a:t>Je houdt het proces in de gaten, wijst de groep op een nieuw perspectief of een andere invalshoek</a:t>
                      </a:r>
                      <a:endParaRPr sz="900">
                        <a:solidFill>
                          <a:schemeClr val="dk2"/>
                        </a:solidFill>
                        <a:latin typeface="Calibri"/>
                        <a:ea typeface="Calibri"/>
                        <a:cs typeface="Calibri"/>
                        <a:sym typeface="Calibri"/>
                      </a:endParaRPr>
                    </a:p>
                  </a:txBody>
                  <a:tcPr marL="95250" marR="95250" marT="95250" marB="95250">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3D85C6"/>
                    </a:solidFill>
                  </a:tcPr>
                </a:tc>
                <a:extLst>
                  <a:ext uri="{0D108BD9-81ED-4DB2-BD59-A6C34878D82A}">
                    <a16:rowId xmlns:a16="http://schemas.microsoft.com/office/drawing/2014/main" val="10005"/>
                  </a:ext>
                </a:extLst>
              </a:tr>
            </a:tbl>
          </a:graphicData>
        </a:graphic>
      </p:graphicFrame>
      <p:sp>
        <p:nvSpPr>
          <p:cNvPr id="139" name="Google Shape;139;p18"/>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Overzicht</a:t>
            </a:r>
            <a:endParaRPr sz="1000" b="1">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Welke hoed ben jij?</a:t>
            </a:r>
            <a:endParaRPr/>
          </a:p>
        </p:txBody>
      </p:sp>
      <p:sp>
        <p:nvSpPr>
          <p:cNvPr id="145" name="Google Shape;145;p1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sz="1200"/>
              <a:t>Nu we weten welke hoeden er zijn ga je individueel bepalen welke het beste bij jouw past. </a:t>
            </a:r>
            <a:endParaRPr sz="1200"/>
          </a:p>
          <a:p>
            <a:pPr marL="0" lvl="0" indent="0" algn="l" rtl="0">
              <a:lnSpc>
                <a:spcPct val="100000"/>
              </a:lnSpc>
              <a:spcBef>
                <a:spcPts val="0"/>
              </a:spcBef>
              <a:spcAft>
                <a:spcPts val="0"/>
              </a:spcAft>
              <a:buNone/>
            </a:pPr>
            <a:r>
              <a:rPr lang="en" sz="1200"/>
              <a:t>Dit gaan we doen door middel van een test. Wanneer je weet welke hoed je bent ga je een profielschets maken. Hiervoor ga je kijken wat zijn de sterke en risico's van deze hoed, wanneer in het proces is het jouw moment om op de voorgrond te komen en wat je tegenpool is.</a:t>
            </a:r>
            <a:br>
              <a:rPr lang="en" sz="1200"/>
            </a:br>
            <a:endParaRPr sz="1200"/>
          </a:p>
          <a:p>
            <a:pPr marL="0" lvl="0" indent="0" algn="l" rtl="0">
              <a:lnSpc>
                <a:spcPct val="100000"/>
              </a:lnSpc>
              <a:spcBef>
                <a:spcPts val="0"/>
              </a:spcBef>
              <a:spcAft>
                <a:spcPts val="0"/>
              </a:spcAft>
              <a:buNone/>
            </a:pPr>
            <a:r>
              <a:rPr lang="en" sz="1200" b="1"/>
              <a:t>Benodigdheden</a:t>
            </a:r>
            <a:r>
              <a:rPr lang="en" sz="1200"/>
              <a:t>:</a:t>
            </a:r>
            <a:endParaRPr sz="1200"/>
          </a:p>
          <a:p>
            <a:pPr marL="457200" lvl="0" indent="-304800" algn="l" rtl="0">
              <a:lnSpc>
                <a:spcPct val="100000"/>
              </a:lnSpc>
              <a:spcBef>
                <a:spcPts val="0"/>
              </a:spcBef>
              <a:spcAft>
                <a:spcPts val="0"/>
              </a:spcAft>
              <a:buSzPts val="1200"/>
              <a:buChar char="-"/>
            </a:pPr>
            <a:r>
              <a:rPr lang="en" sz="1200"/>
              <a:t>Pen en papier </a:t>
            </a:r>
            <a:endParaRPr sz="1200"/>
          </a:p>
          <a:p>
            <a:pPr marL="457200" lvl="0" indent="-304800" algn="l" rtl="0">
              <a:lnSpc>
                <a:spcPct val="100000"/>
              </a:lnSpc>
              <a:spcBef>
                <a:spcPts val="0"/>
              </a:spcBef>
              <a:spcAft>
                <a:spcPts val="0"/>
              </a:spcAft>
              <a:buSzPts val="1200"/>
              <a:buChar char="-"/>
            </a:pPr>
            <a:r>
              <a:rPr lang="en" sz="1200"/>
              <a:t>Laptop of telefoon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Stappenplan:</a:t>
            </a:r>
            <a:endParaRPr sz="1200" b="1"/>
          </a:p>
          <a:p>
            <a:pPr marL="0" lvl="0" indent="0" algn="l" rtl="0">
              <a:lnSpc>
                <a:spcPct val="100000"/>
              </a:lnSpc>
              <a:spcBef>
                <a:spcPts val="0"/>
              </a:spcBef>
              <a:spcAft>
                <a:spcPts val="0"/>
              </a:spcAft>
              <a:buNone/>
            </a:pPr>
            <a:endParaRPr sz="1200" b="1"/>
          </a:p>
          <a:p>
            <a:pPr marL="457200" lvl="0" indent="-304800" algn="l" rtl="0">
              <a:lnSpc>
                <a:spcPct val="100000"/>
              </a:lnSpc>
              <a:spcBef>
                <a:spcPts val="0"/>
              </a:spcBef>
              <a:spcAft>
                <a:spcPts val="0"/>
              </a:spcAft>
              <a:buSzPts val="1200"/>
              <a:buAutoNum type="arabicPeriod"/>
            </a:pPr>
            <a:r>
              <a:rPr lang="en" sz="1200"/>
              <a:t>Ga via de QR-code naar de website en maak de test</a:t>
            </a:r>
            <a:endParaRPr sz="1200"/>
          </a:p>
          <a:p>
            <a:pPr marL="457200" lvl="0" indent="-304800" algn="l" rtl="0">
              <a:lnSpc>
                <a:spcPct val="100000"/>
              </a:lnSpc>
              <a:spcBef>
                <a:spcPts val="0"/>
              </a:spcBef>
              <a:spcAft>
                <a:spcPts val="0"/>
              </a:spcAft>
              <a:buSzPts val="1200"/>
              <a:buAutoNum type="arabicPeriod"/>
            </a:pPr>
            <a:r>
              <a:rPr lang="en" sz="1200"/>
              <a:t>Schrijf het resultaat van de test bovenaan het blad</a:t>
            </a:r>
            <a:endParaRPr sz="1200"/>
          </a:p>
          <a:p>
            <a:pPr marL="457200" lvl="0" indent="-304800" algn="l" rtl="0">
              <a:lnSpc>
                <a:spcPct val="100000"/>
              </a:lnSpc>
              <a:spcBef>
                <a:spcPts val="0"/>
              </a:spcBef>
              <a:spcAft>
                <a:spcPts val="0"/>
              </a:spcAft>
              <a:buSzPts val="1200"/>
              <a:buAutoNum type="arabicPeriod"/>
            </a:pPr>
            <a:r>
              <a:rPr lang="en" sz="1200"/>
              <a:t>Maak twee lijsten met in de een de kwaliteiten en in de ander de valkuilen van de hoed.</a:t>
            </a:r>
            <a:endParaRPr sz="1200"/>
          </a:p>
          <a:p>
            <a:pPr marL="457200" lvl="0" indent="-304800" algn="l" rtl="0">
              <a:lnSpc>
                <a:spcPct val="100000"/>
              </a:lnSpc>
              <a:spcBef>
                <a:spcPts val="0"/>
              </a:spcBef>
              <a:spcAft>
                <a:spcPts val="0"/>
              </a:spcAft>
              <a:buSzPts val="1200"/>
              <a:buAutoNum type="arabicPeriod"/>
            </a:pPr>
            <a:r>
              <a:rPr lang="en" sz="1200"/>
              <a:t>Omschrijf wanneer het slim is om jouw hoed in te zetten in het proces</a:t>
            </a:r>
            <a:endParaRPr sz="1200"/>
          </a:p>
          <a:p>
            <a:pPr marL="457200" lvl="0" indent="-304800" algn="l" rtl="0">
              <a:lnSpc>
                <a:spcPct val="100000"/>
              </a:lnSpc>
              <a:spcBef>
                <a:spcPts val="0"/>
              </a:spcBef>
              <a:spcAft>
                <a:spcPts val="0"/>
              </a:spcAft>
              <a:buSzPts val="1200"/>
              <a:buAutoNum type="arabicPeriod"/>
            </a:pPr>
            <a:r>
              <a:rPr lang="en" sz="1200"/>
              <a:t>Kijk welke hoed tegenovergestelde kwaliteiten heeft.</a:t>
            </a:r>
            <a:endParaRPr sz="1200"/>
          </a:p>
        </p:txBody>
      </p:sp>
      <p:sp>
        <p:nvSpPr>
          <p:cNvPr id="146" name="Google Shape;146;p19"/>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individuele 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pic>
        <p:nvPicPr>
          <p:cNvPr id="147" name="Google Shape;147;p19"/>
          <p:cNvPicPr preferRelativeResize="0"/>
          <p:nvPr/>
        </p:nvPicPr>
        <p:blipFill rotWithShape="1">
          <a:blip r:embed="rId3">
            <a:alphaModFix/>
          </a:blip>
          <a:srcRect l="5674" t="5674" r="5665" b="5665"/>
          <a:stretch/>
        </p:blipFill>
        <p:spPr>
          <a:xfrm>
            <a:off x="371750" y="2719225"/>
            <a:ext cx="1635700" cy="1635700"/>
          </a:xfrm>
          <a:prstGeom prst="rect">
            <a:avLst/>
          </a:prstGeom>
          <a:noFill/>
          <a:ln>
            <a:noFill/>
          </a:ln>
        </p:spPr>
      </p:pic>
      <p:sp>
        <p:nvSpPr>
          <p:cNvPr id="148" name="Google Shape;148;p19"/>
          <p:cNvSpPr txBox="1"/>
          <p:nvPr/>
        </p:nvSpPr>
        <p:spPr>
          <a:xfrm>
            <a:off x="371750" y="4316400"/>
            <a:ext cx="16356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900" i="1">
                <a:solidFill>
                  <a:schemeClr val="dk2"/>
                </a:solidFill>
                <a:latin typeface="Calibri"/>
                <a:ea typeface="Calibri"/>
                <a:cs typeface="Calibri"/>
                <a:sym typeface="Calibri"/>
              </a:rPr>
              <a:t>Ga naar de test: </a:t>
            </a:r>
            <a:r>
              <a:rPr lang="en" sz="900" i="1" u="sng">
                <a:solidFill>
                  <a:schemeClr val="hlink"/>
                </a:solidFill>
                <a:latin typeface="Calibri"/>
                <a:ea typeface="Calibri"/>
                <a:cs typeface="Calibri"/>
                <a:sym typeface="Calibri"/>
                <a:hlinkClick r:id="rId4"/>
              </a:rPr>
              <a:t>proprofs.com</a:t>
            </a:r>
            <a:endParaRPr sz="900" i="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Team samenstellen</a:t>
            </a:r>
            <a:endParaRPr/>
          </a:p>
        </p:txBody>
      </p:sp>
      <p:sp>
        <p:nvSpPr>
          <p:cNvPr id="154" name="Google Shape;154;p20"/>
          <p:cNvSpPr txBox="1">
            <a:spLocks noGrp="1"/>
          </p:cNvSpPr>
          <p:nvPr>
            <p:ph type="body" idx="1"/>
          </p:nvPr>
        </p:nvSpPr>
        <p:spPr>
          <a:xfrm>
            <a:off x="2400262" y="1366926"/>
            <a:ext cx="6321600" cy="30024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n" sz="1200"/>
              <a:t>Goed bezig nu iedereen zijn of haar hoed heeft bepaald en onderzocht gaan we groepen samenstellen. Dit gaan jullie doen door met elkaar groepen te maken waarin de verschillende hoeden gelijk verdeeld zijn over de groepen </a:t>
            </a:r>
            <a:br>
              <a:rPr lang="en" sz="1200"/>
            </a:b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Stappenplan:</a:t>
            </a:r>
            <a:endParaRPr sz="1200" b="1"/>
          </a:p>
          <a:p>
            <a:pPr marL="0" lvl="0" indent="0" algn="l" rtl="0">
              <a:lnSpc>
                <a:spcPct val="100000"/>
              </a:lnSpc>
              <a:spcBef>
                <a:spcPts val="0"/>
              </a:spcBef>
              <a:spcAft>
                <a:spcPts val="0"/>
              </a:spcAft>
              <a:buNone/>
            </a:pPr>
            <a:endParaRPr sz="1200" b="1"/>
          </a:p>
          <a:p>
            <a:pPr marL="457200" lvl="0" indent="-304800" algn="l" rtl="0">
              <a:lnSpc>
                <a:spcPct val="100000"/>
              </a:lnSpc>
              <a:spcBef>
                <a:spcPts val="0"/>
              </a:spcBef>
              <a:spcAft>
                <a:spcPts val="0"/>
              </a:spcAft>
              <a:buSzPts val="1200"/>
              <a:buAutoNum type="arabicPeriod"/>
            </a:pPr>
            <a:r>
              <a:rPr lang="en" sz="1200"/>
              <a:t>Bepaal de groepsgrootte</a:t>
            </a:r>
            <a:endParaRPr sz="1200"/>
          </a:p>
          <a:p>
            <a:pPr marL="457200" lvl="0" indent="-304800" algn="l" rtl="0">
              <a:lnSpc>
                <a:spcPct val="100000"/>
              </a:lnSpc>
              <a:spcBef>
                <a:spcPts val="0"/>
              </a:spcBef>
              <a:spcAft>
                <a:spcPts val="0"/>
              </a:spcAft>
              <a:buSzPts val="1200"/>
              <a:buAutoNum type="arabicPeriod"/>
            </a:pPr>
            <a:r>
              <a:rPr lang="en" sz="1200"/>
              <a:t>Maak inzichtelijk wie bij welke hoed hoort </a:t>
            </a:r>
            <a:endParaRPr sz="1200"/>
          </a:p>
          <a:p>
            <a:pPr marL="457200" lvl="0" indent="0" algn="l" rtl="0">
              <a:lnSpc>
                <a:spcPct val="100000"/>
              </a:lnSpc>
              <a:spcBef>
                <a:spcPts val="0"/>
              </a:spcBef>
              <a:spcAft>
                <a:spcPts val="0"/>
              </a:spcAft>
              <a:buNone/>
            </a:pPr>
            <a:r>
              <a:rPr lang="en" sz="1200" i="1"/>
              <a:t>tip: verdeel de groep of schrijf de namen onder </a:t>
            </a:r>
            <a:endParaRPr sz="1200" i="1"/>
          </a:p>
          <a:p>
            <a:pPr marL="457200" lvl="0" indent="0" algn="l" rtl="0">
              <a:lnSpc>
                <a:spcPct val="100000"/>
              </a:lnSpc>
              <a:spcBef>
                <a:spcPts val="0"/>
              </a:spcBef>
              <a:spcAft>
                <a:spcPts val="0"/>
              </a:spcAft>
              <a:buNone/>
            </a:pPr>
            <a:r>
              <a:rPr lang="en" sz="1200" i="1"/>
              <a:t>de hoed</a:t>
            </a:r>
            <a:endParaRPr sz="1200" i="1"/>
          </a:p>
          <a:p>
            <a:pPr marL="457200" lvl="0" indent="-304800" algn="l" rtl="0">
              <a:lnSpc>
                <a:spcPct val="100000"/>
              </a:lnSpc>
              <a:spcBef>
                <a:spcPts val="0"/>
              </a:spcBef>
              <a:spcAft>
                <a:spcPts val="0"/>
              </a:spcAft>
              <a:buSzPts val="1200"/>
              <a:buAutoNum type="arabicPeriod"/>
            </a:pPr>
            <a:r>
              <a:rPr lang="en" sz="1200"/>
              <a:t>Verdeel de personen over de verschillende teams</a:t>
            </a:r>
            <a:endParaRPr sz="1200"/>
          </a:p>
          <a:p>
            <a:pPr marL="457200" lvl="0" indent="-304800" algn="l" rtl="0">
              <a:lnSpc>
                <a:spcPct val="100000"/>
              </a:lnSpc>
              <a:spcBef>
                <a:spcPts val="0"/>
              </a:spcBef>
              <a:spcAft>
                <a:spcPts val="0"/>
              </a:spcAft>
              <a:buSzPts val="1200"/>
              <a:buAutoNum type="arabicPeriod"/>
            </a:pPr>
            <a:r>
              <a:rPr lang="en" sz="1200"/>
              <a:t>Nu de teams bekend zijn vergelijk elkaar hoeden. </a:t>
            </a:r>
            <a:endParaRPr sz="1200"/>
          </a:p>
          <a:p>
            <a:pPr marL="457200" lvl="0" indent="0" algn="l" rtl="0">
              <a:lnSpc>
                <a:spcPct val="100000"/>
              </a:lnSpc>
              <a:spcBef>
                <a:spcPts val="0"/>
              </a:spcBef>
              <a:spcAft>
                <a:spcPts val="0"/>
              </a:spcAft>
              <a:buNone/>
            </a:pPr>
            <a:r>
              <a:rPr lang="en" sz="1200"/>
              <a:t>En welke bepaal rol geschikt is het team.</a:t>
            </a:r>
            <a:endParaRPr sz="1200"/>
          </a:p>
          <a:p>
            <a:pPr marL="457200" lvl="0" indent="-304800" algn="l" rtl="0">
              <a:lnSpc>
                <a:spcPct val="100000"/>
              </a:lnSpc>
              <a:spcBef>
                <a:spcPts val="0"/>
              </a:spcBef>
              <a:spcAft>
                <a:spcPts val="0"/>
              </a:spcAft>
              <a:buSzPts val="1200"/>
              <a:buAutoNum type="arabicPeriod"/>
            </a:pPr>
            <a:r>
              <a:rPr lang="en" sz="1200"/>
              <a:t>Nu staat er nog een opdracht te wachten bepaal</a:t>
            </a:r>
            <a:endParaRPr sz="1200"/>
          </a:p>
          <a:p>
            <a:pPr marL="457200" lvl="0" indent="0" algn="l" rtl="0">
              <a:lnSpc>
                <a:spcPct val="100000"/>
              </a:lnSpc>
              <a:spcBef>
                <a:spcPts val="0"/>
              </a:spcBef>
              <a:spcAft>
                <a:spcPts val="0"/>
              </a:spcAft>
              <a:buNone/>
            </a:pPr>
            <a:r>
              <a:rPr lang="en" sz="1200"/>
              <a:t>De groepsleider. Deze persoon zal het aanspreek</a:t>
            </a:r>
            <a:endParaRPr sz="1200"/>
          </a:p>
          <a:p>
            <a:pPr marL="457200" lvl="0" indent="0" algn="l" rtl="0">
              <a:lnSpc>
                <a:spcPct val="100000"/>
              </a:lnSpc>
              <a:spcBef>
                <a:spcPts val="0"/>
              </a:spcBef>
              <a:spcAft>
                <a:spcPts val="0"/>
              </a:spcAft>
              <a:buNone/>
            </a:pPr>
            <a:r>
              <a:rPr lang="en" sz="1200"/>
              <a:t>Punt worden naar de andere groepen en naar </a:t>
            </a:r>
            <a:endParaRPr sz="1200"/>
          </a:p>
          <a:p>
            <a:pPr marL="457200" lvl="0" indent="0" algn="l" rtl="0">
              <a:lnSpc>
                <a:spcPct val="100000"/>
              </a:lnSpc>
              <a:spcBef>
                <a:spcPts val="0"/>
              </a:spcBef>
              <a:spcAft>
                <a:spcPts val="0"/>
              </a:spcAft>
              <a:buNone/>
            </a:pPr>
            <a:r>
              <a:rPr lang="en" sz="1200"/>
              <a:t>SMARTCirculair </a:t>
            </a:r>
            <a:endParaRPr sz="1200"/>
          </a:p>
          <a:p>
            <a:pPr marL="457200" lvl="0" indent="0" algn="l" rtl="0">
              <a:lnSpc>
                <a:spcPct val="100000"/>
              </a:lnSpc>
              <a:spcBef>
                <a:spcPts val="0"/>
              </a:spcBef>
              <a:spcAft>
                <a:spcPts val="0"/>
              </a:spcAft>
              <a:buNone/>
            </a:pPr>
            <a:endParaRPr sz="1200"/>
          </a:p>
        </p:txBody>
      </p:sp>
      <p:sp>
        <p:nvSpPr>
          <p:cNvPr id="155" name="Google Shape;155;p20"/>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team 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21"/>
          <p:cNvGraphicFramePr/>
          <p:nvPr/>
        </p:nvGraphicFramePr>
        <p:xfrm>
          <a:off x="0" y="0"/>
          <a:ext cx="9144000" cy="5143500"/>
        </p:xfrm>
        <a:graphic>
          <a:graphicData uri="http://schemas.openxmlformats.org/drawingml/2006/table">
            <a:tbl>
              <a:tblPr>
                <a:noFill/>
                <a:tableStyleId>{019D6B7F-31BA-46B9-B7D9-E254D2C07B4A}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714500">
                <a:tc>
                  <a:txBody>
                    <a:bodyPr/>
                    <a:lstStyle/>
                    <a:p>
                      <a:pPr marL="0" lvl="0" indent="0" algn="l" rtl="0">
                        <a:spcBef>
                          <a:spcPts val="0"/>
                        </a:spcBef>
                        <a:spcAft>
                          <a:spcPts val="0"/>
                        </a:spcAft>
                        <a:buNone/>
                      </a:pPr>
                      <a:endParaRPr sz="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17145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7145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pic>
        <p:nvPicPr>
          <p:cNvPr id="161" name="Google Shape;161;p21"/>
          <p:cNvPicPr preferRelativeResize="0"/>
          <p:nvPr/>
        </p:nvPicPr>
        <p:blipFill rotWithShape="1">
          <a:blip r:embed="rId3">
            <a:alphaModFix/>
          </a:blip>
          <a:srcRect r="48741" b="66387"/>
          <a:stretch/>
        </p:blipFill>
        <p:spPr>
          <a:xfrm>
            <a:off x="366325" y="393562"/>
            <a:ext cx="2095526" cy="1213126"/>
          </a:xfrm>
          <a:prstGeom prst="rect">
            <a:avLst/>
          </a:prstGeom>
          <a:noFill/>
          <a:ln>
            <a:noFill/>
          </a:ln>
        </p:spPr>
      </p:pic>
      <p:pic>
        <p:nvPicPr>
          <p:cNvPr id="162" name="Google Shape;162;p21"/>
          <p:cNvPicPr preferRelativeResize="0"/>
          <p:nvPr/>
        </p:nvPicPr>
        <p:blipFill rotWithShape="1">
          <a:blip r:embed="rId3">
            <a:alphaModFix/>
          </a:blip>
          <a:srcRect l="-7529" t="33195" r="56271" b="33192"/>
          <a:stretch/>
        </p:blipFill>
        <p:spPr>
          <a:xfrm>
            <a:off x="109875" y="1990838"/>
            <a:ext cx="2095526" cy="1213126"/>
          </a:xfrm>
          <a:prstGeom prst="rect">
            <a:avLst/>
          </a:prstGeom>
          <a:noFill/>
          <a:ln>
            <a:noFill/>
          </a:ln>
        </p:spPr>
      </p:pic>
      <p:pic>
        <p:nvPicPr>
          <p:cNvPr id="163" name="Google Shape;163;p21"/>
          <p:cNvPicPr preferRelativeResize="0"/>
          <p:nvPr/>
        </p:nvPicPr>
        <p:blipFill rotWithShape="1">
          <a:blip r:embed="rId3">
            <a:alphaModFix/>
          </a:blip>
          <a:srcRect l="-6453" t="73392" r="55195" b="-7004"/>
          <a:stretch/>
        </p:blipFill>
        <p:spPr>
          <a:xfrm>
            <a:off x="109875" y="3624738"/>
            <a:ext cx="2095526" cy="1213126"/>
          </a:xfrm>
          <a:prstGeom prst="rect">
            <a:avLst/>
          </a:prstGeom>
          <a:noFill/>
          <a:ln>
            <a:noFill/>
          </a:ln>
        </p:spPr>
      </p:pic>
      <p:pic>
        <p:nvPicPr>
          <p:cNvPr id="164" name="Google Shape;164;p21"/>
          <p:cNvPicPr preferRelativeResize="0"/>
          <p:nvPr/>
        </p:nvPicPr>
        <p:blipFill rotWithShape="1">
          <a:blip r:embed="rId3">
            <a:alphaModFix/>
          </a:blip>
          <a:srcRect l="56456" t="-2843" r="-7714" b="69231"/>
          <a:stretch/>
        </p:blipFill>
        <p:spPr>
          <a:xfrm>
            <a:off x="2381225" y="305637"/>
            <a:ext cx="2095526" cy="1213126"/>
          </a:xfrm>
          <a:prstGeom prst="rect">
            <a:avLst/>
          </a:prstGeom>
          <a:noFill/>
          <a:ln>
            <a:noFill/>
          </a:ln>
        </p:spPr>
      </p:pic>
      <p:pic>
        <p:nvPicPr>
          <p:cNvPr id="165" name="Google Shape;165;p21"/>
          <p:cNvPicPr preferRelativeResize="0"/>
          <p:nvPr/>
        </p:nvPicPr>
        <p:blipFill rotWithShape="1">
          <a:blip r:embed="rId3">
            <a:alphaModFix/>
          </a:blip>
          <a:srcRect l="55917" t="30852" r="-7176" b="35534"/>
          <a:stretch/>
        </p:blipFill>
        <p:spPr>
          <a:xfrm>
            <a:off x="2381225" y="1937975"/>
            <a:ext cx="2095526" cy="1213126"/>
          </a:xfrm>
          <a:prstGeom prst="rect">
            <a:avLst/>
          </a:prstGeom>
          <a:noFill/>
          <a:ln>
            <a:noFill/>
          </a:ln>
        </p:spPr>
      </p:pic>
      <p:pic>
        <p:nvPicPr>
          <p:cNvPr id="166" name="Google Shape;166;p21"/>
          <p:cNvPicPr preferRelativeResize="0"/>
          <p:nvPr/>
        </p:nvPicPr>
        <p:blipFill rotWithShape="1">
          <a:blip r:embed="rId3">
            <a:alphaModFix/>
          </a:blip>
          <a:srcRect l="55379" t="72061" r="-6637" b="-5673"/>
          <a:stretch/>
        </p:blipFill>
        <p:spPr>
          <a:xfrm>
            <a:off x="2381225" y="3624725"/>
            <a:ext cx="2095526" cy="1213126"/>
          </a:xfrm>
          <a:prstGeom prst="rect">
            <a:avLst/>
          </a:prstGeom>
          <a:noFill/>
          <a:ln>
            <a:noFill/>
          </a:ln>
        </p:spPr>
      </p:pic>
      <p:pic>
        <p:nvPicPr>
          <p:cNvPr id="167" name="Google Shape;167;p21"/>
          <p:cNvPicPr preferRelativeResize="0"/>
          <p:nvPr/>
        </p:nvPicPr>
        <p:blipFill rotWithShape="1">
          <a:blip r:embed="rId3">
            <a:alphaModFix/>
          </a:blip>
          <a:srcRect r="48741" b="66387"/>
          <a:stretch/>
        </p:blipFill>
        <p:spPr>
          <a:xfrm>
            <a:off x="4960300" y="305637"/>
            <a:ext cx="2095526" cy="1213126"/>
          </a:xfrm>
          <a:prstGeom prst="rect">
            <a:avLst/>
          </a:prstGeom>
          <a:noFill/>
          <a:ln>
            <a:noFill/>
          </a:ln>
        </p:spPr>
      </p:pic>
      <p:pic>
        <p:nvPicPr>
          <p:cNvPr id="168" name="Google Shape;168;p21"/>
          <p:cNvPicPr preferRelativeResize="0"/>
          <p:nvPr/>
        </p:nvPicPr>
        <p:blipFill rotWithShape="1">
          <a:blip r:embed="rId3">
            <a:alphaModFix/>
          </a:blip>
          <a:srcRect l="-7529" t="33195" r="56271" b="33192"/>
          <a:stretch/>
        </p:blipFill>
        <p:spPr>
          <a:xfrm>
            <a:off x="4711175" y="1990838"/>
            <a:ext cx="2095526" cy="1213126"/>
          </a:xfrm>
          <a:prstGeom prst="rect">
            <a:avLst/>
          </a:prstGeom>
          <a:noFill/>
          <a:ln>
            <a:noFill/>
          </a:ln>
        </p:spPr>
      </p:pic>
      <p:pic>
        <p:nvPicPr>
          <p:cNvPr id="169" name="Google Shape;169;p21"/>
          <p:cNvPicPr preferRelativeResize="0"/>
          <p:nvPr/>
        </p:nvPicPr>
        <p:blipFill rotWithShape="1">
          <a:blip r:embed="rId3">
            <a:alphaModFix/>
          </a:blip>
          <a:srcRect l="-6453" t="73392" r="55195" b="-7004"/>
          <a:stretch/>
        </p:blipFill>
        <p:spPr>
          <a:xfrm>
            <a:off x="4711175" y="3624738"/>
            <a:ext cx="2095526" cy="1213126"/>
          </a:xfrm>
          <a:prstGeom prst="rect">
            <a:avLst/>
          </a:prstGeom>
          <a:noFill/>
          <a:ln>
            <a:noFill/>
          </a:ln>
        </p:spPr>
      </p:pic>
      <p:pic>
        <p:nvPicPr>
          <p:cNvPr id="170" name="Google Shape;170;p21"/>
          <p:cNvPicPr preferRelativeResize="0"/>
          <p:nvPr/>
        </p:nvPicPr>
        <p:blipFill rotWithShape="1">
          <a:blip r:embed="rId3">
            <a:alphaModFix/>
          </a:blip>
          <a:srcRect l="56456" t="-2843" r="-7714" b="69231"/>
          <a:stretch/>
        </p:blipFill>
        <p:spPr>
          <a:xfrm>
            <a:off x="6982525" y="305637"/>
            <a:ext cx="2095526" cy="1213126"/>
          </a:xfrm>
          <a:prstGeom prst="rect">
            <a:avLst/>
          </a:prstGeom>
          <a:noFill/>
          <a:ln>
            <a:noFill/>
          </a:ln>
        </p:spPr>
      </p:pic>
      <p:pic>
        <p:nvPicPr>
          <p:cNvPr id="171" name="Google Shape;171;p21"/>
          <p:cNvPicPr preferRelativeResize="0"/>
          <p:nvPr/>
        </p:nvPicPr>
        <p:blipFill rotWithShape="1">
          <a:blip r:embed="rId3">
            <a:alphaModFix/>
          </a:blip>
          <a:srcRect l="55917" t="30852" r="-7176" b="35534"/>
          <a:stretch/>
        </p:blipFill>
        <p:spPr>
          <a:xfrm>
            <a:off x="6982525" y="1937975"/>
            <a:ext cx="2095526" cy="1213126"/>
          </a:xfrm>
          <a:prstGeom prst="rect">
            <a:avLst/>
          </a:prstGeom>
          <a:noFill/>
          <a:ln>
            <a:noFill/>
          </a:ln>
        </p:spPr>
      </p:pic>
      <p:pic>
        <p:nvPicPr>
          <p:cNvPr id="172" name="Google Shape;172;p21"/>
          <p:cNvPicPr preferRelativeResize="0"/>
          <p:nvPr/>
        </p:nvPicPr>
        <p:blipFill rotWithShape="1">
          <a:blip r:embed="rId3">
            <a:alphaModFix/>
          </a:blip>
          <a:srcRect l="55379" t="72061" r="-6637" b="-5673"/>
          <a:stretch/>
        </p:blipFill>
        <p:spPr>
          <a:xfrm>
            <a:off x="6982525" y="3624725"/>
            <a:ext cx="2095526" cy="1213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03 </a:t>
            </a:r>
            <a:r>
              <a:rPr lang="en"/>
              <a:t>Toolbox: SMARTCirculair.com </a:t>
            </a:r>
            <a:endParaRPr/>
          </a:p>
        </p:txBody>
      </p:sp>
      <p:sp>
        <p:nvSpPr>
          <p:cNvPr id="178" name="Google Shape;178;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400"/>
              <a:t>Op onze website vind je nog veel meer tips over teams &amp; info voor teamcaptains:</a:t>
            </a:r>
            <a:endParaRPr sz="1400"/>
          </a:p>
          <a:p>
            <a:pPr marL="457200" lvl="0" indent="-317500" algn="l" rtl="0">
              <a:lnSpc>
                <a:spcPct val="100000"/>
              </a:lnSpc>
              <a:spcBef>
                <a:spcPts val="1200"/>
              </a:spcBef>
              <a:spcAft>
                <a:spcPts val="0"/>
              </a:spcAft>
              <a:buClr>
                <a:srgbClr val="F99C00"/>
              </a:buClr>
              <a:buSzPts val="1400"/>
              <a:buChar char="●"/>
            </a:pPr>
            <a:r>
              <a:rPr lang="en" sz="1400">
                <a:solidFill>
                  <a:srgbClr val="F99C00"/>
                </a:solidFill>
              </a:rPr>
              <a:t>Klik op ‘</a:t>
            </a:r>
            <a:r>
              <a:rPr lang="en" sz="1400" u="sng">
                <a:solidFill>
                  <a:schemeClr val="hlink"/>
                </a:solidFill>
                <a:hlinkClick r:id="rId3"/>
              </a:rPr>
              <a:t>De Challenge</a:t>
            </a:r>
            <a:r>
              <a:rPr lang="en" sz="1400">
                <a:solidFill>
                  <a:srgbClr val="F99C00"/>
                </a:solidFill>
              </a:rPr>
              <a:t>’ in het menu</a:t>
            </a:r>
            <a:endParaRPr sz="1400">
              <a:solidFill>
                <a:srgbClr val="F99C00"/>
              </a:solidFill>
            </a:endParaRPr>
          </a:p>
          <a:p>
            <a:pPr marL="457200" lvl="0" indent="-317500" algn="l" rtl="0">
              <a:lnSpc>
                <a:spcPct val="100000"/>
              </a:lnSpc>
              <a:spcBef>
                <a:spcPts val="0"/>
              </a:spcBef>
              <a:spcAft>
                <a:spcPts val="0"/>
              </a:spcAft>
              <a:buClr>
                <a:srgbClr val="F99C00"/>
              </a:buClr>
              <a:buSzPts val="1400"/>
              <a:buChar char="●"/>
            </a:pPr>
            <a:r>
              <a:rPr lang="en" sz="1400">
                <a:solidFill>
                  <a:srgbClr val="F99C00"/>
                </a:solidFill>
              </a:rPr>
              <a:t>Klik op ‘</a:t>
            </a:r>
            <a:r>
              <a:rPr lang="en" sz="1400" u="sng">
                <a:solidFill>
                  <a:schemeClr val="hlink"/>
                </a:solidFill>
                <a:hlinkClick r:id="rId4"/>
              </a:rPr>
              <a:t>Toolkit</a:t>
            </a:r>
            <a:r>
              <a:rPr lang="en" sz="1400">
                <a:solidFill>
                  <a:srgbClr val="F99C00"/>
                </a:solidFill>
              </a:rPr>
              <a:t>’ in het menu</a:t>
            </a:r>
            <a:endParaRPr sz="1400">
              <a:solidFill>
                <a:srgbClr val="F99C00"/>
              </a:solidFill>
            </a:endParaRPr>
          </a:p>
          <a:p>
            <a:pPr marL="914400" lvl="0" indent="0" algn="l" rtl="0">
              <a:spcBef>
                <a:spcPts val="0"/>
              </a:spcBef>
              <a:spcAft>
                <a:spcPts val="0"/>
              </a:spcAft>
              <a:buClr>
                <a:schemeClr val="dk2"/>
              </a:buClr>
              <a:buSzPts val="1100"/>
              <a:buFont typeface="Arial"/>
              <a:buNone/>
            </a:pPr>
            <a:br>
              <a:rPr lang="en" sz="1400">
                <a:solidFill>
                  <a:srgbClr val="F99C00"/>
                </a:solidFill>
              </a:rPr>
            </a:br>
            <a:endParaRPr sz="1400">
              <a:solidFill>
                <a:srgbClr val="F99C00"/>
              </a:solidFill>
            </a:endParaRPr>
          </a:p>
          <a:p>
            <a:pPr marL="0" lvl="0" indent="0" algn="l" rtl="0">
              <a:spcBef>
                <a:spcPts val="1200"/>
              </a:spcBef>
              <a:spcAft>
                <a:spcPts val="1200"/>
              </a:spcAft>
              <a:buNone/>
            </a:pPr>
            <a:endParaRPr sz="1400" b="1"/>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Macintosh PowerPoint</Application>
  <PresentationFormat>On-screen Show (16:9)</PresentationFormat>
  <Paragraphs>78</Paragraphs>
  <Slides>10</Slides>
  <Notes>10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Lato</vt:lpstr>
      <vt:lpstr>Calibri</vt:lpstr>
      <vt:lpstr>Arial</vt:lpstr>
      <vt:lpstr>Swiss</vt:lpstr>
      <vt:lpstr>Het perfecte team</vt:lpstr>
      <vt:lpstr>INHOUD Lesmodule | ca. 40 minuten  01 Introductie: wat &amp; waarom 02 Voorbeelden/tips OPDRACHT | Welke hoed ben jij OPDRACHT | Team samenstellen 03 Toolbox   </vt:lpstr>
      <vt:lpstr>01 Introductie</vt:lpstr>
      <vt:lpstr>02 Voorbeelden</vt:lpstr>
      <vt:lpstr>PowerPoint Presentation</vt:lpstr>
      <vt:lpstr>Welke hoed ben jij?</vt:lpstr>
      <vt:lpstr>Team samenstellen</vt:lpstr>
      <vt:lpstr>PowerPoint Presentation</vt:lpstr>
      <vt:lpstr>03 Toolbox: SMARTCirculair.com </vt:lpstr>
      <vt:lpstr>Wij wensen jullie een top samenwerking toe!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perfecte team</dc:title>
  <cp:lastModifiedBy>Fleur Augustinus</cp:lastModifiedBy>
  <cp:revision>1</cp:revision>
  <dcterms:modified xsi:type="dcterms:W3CDTF">2024-01-29T10:50:45Z</dcterms:modified>
</cp:coreProperties>
</file>